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Default Extension="jpeg" ContentType="image/jpeg"/>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59"/>
  </p:notesMasterIdLst>
  <p:sldIdLst>
    <p:sldId id="256" r:id="rId2"/>
    <p:sldId id="260" r:id="rId3"/>
    <p:sldId id="261" r:id="rId4"/>
    <p:sldId id="262" r:id="rId5"/>
    <p:sldId id="266" r:id="rId6"/>
    <p:sldId id="267" r:id="rId7"/>
    <p:sldId id="269" r:id="rId8"/>
    <p:sldId id="324" r:id="rId9"/>
    <p:sldId id="325" r:id="rId10"/>
    <p:sldId id="283" r:id="rId11"/>
    <p:sldId id="320" r:id="rId12"/>
    <p:sldId id="322" r:id="rId13"/>
    <p:sldId id="284" r:id="rId14"/>
    <p:sldId id="323" r:id="rId15"/>
    <p:sldId id="321" r:id="rId16"/>
    <p:sldId id="285" r:id="rId17"/>
    <p:sldId id="286" r:id="rId18"/>
    <p:sldId id="319" r:id="rId19"/>
    <p:sldId id="288" r:id="rId20"/>
    <p:sldId id="326" r:id="rId21"/>
    <p:sldId id="287" r:id="rId22"/>
    <p:sldId id="289" r:id="rId23"/>
    <p:sldId id="318" r:id="rId24"/>
    <p:sldId id="290" r:id="rId25"/>
    <p:sldId id="291" r:id="rId26"/>
    <p:sldId id="292" r:id="rId27"/>
    <p:sldId id="293" r:id="rId28"/>
    <p:sldId id="317" r:id="rId29"/>
    <p:sldId id="294" r:id="rId30"/>
    <p:sldId id="296" r:id="rId31"/>
    <p:sldId id="327" r:id="rId32"/>
    <p:sldId id="328" r:id="rId33"/>
    <p:sldId id="297" r:id="rId34"/>
    <p:sldId id="298" r:id="rId35"/>
    <p:sldId id="299" r:id="rId36"/>
    <p:sldId id="300" r:id="rId37"/>
    <p:sldId id="329" r:id="rId38"/>
    <p:sldId id="330" r:id="rId39"/>
    <p:sldId id="301" r:id="rId40"/>
    <p:sldId id="331" r:id="rId41"/>
    <p:sldId id="302" r:id="rId42"/>
    <p:sldId id="303" r:id="rId43"/>
    <p:sldId id="332" r:id="rId44"/>
    <p:sldId id="304" r:id="rId45"/>
    <p:sldId id="306" r:id="rId46"/>
    <p:sldId id="305" r:id="rId47"/>
    <p:sldId id="307" r:id="rId48"/>
    <p:sldId id="308" r:id="rId49"/>
    <p:sldId id="309" r:id="rId50"/>
    <p:sldId id="310" r:id="rId51"/>
    <p:sldId id="311" r:id="rId52"/>
    <p:sldId id="312" r:id="rId53"/>
    <p:sldId id="313" r:id="rId54"/>
    <p:sldId id="314" r:id="rId55"/>
    <p:sldId id="315" r:id="rId56"/>
    <p:sldId id="316" r:id="rId57"/>
    <p:sldId id="258" r:id="rId58"/>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82" d="100"/>
          <a:sy n="82" d="100"/>
        </p:scale>
        <p:origin x="-1474" y="-91"/>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s>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2.jpe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EE37F4-DF96-4FF0-88A8-8DC56D2A9AAA}" type="datetimeFigureOut">
              <a:rPr lang="zh-CN" altLang="en-US" smtClean="0"/>
              <a:pPr/>
              <a:t>2023/2/27</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57D041E-8971-442F-8686-0883F2365007}"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F57D041E-8971-442F-8686-0883F2365007}" type="slidenum">
              <a:rPr lang="zh-CN" altLang="en-US" smtClean="0"/>
              <a:pPr/>
              <a:t>43</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F57D041E-8971-442F-8686-0883F2365007}" type="slidenum">
              <a:rPr lang="zh-CN" altLang="en-US" smtClean="0"/>
              <a:pPr/>
              <a:t>50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直角三角形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标题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zh-CN" altLang="en-US" smtClean="0"/>
              <a:t>单击此处编辑母版标题样式</a:t>
            </a:r>
            <a:endParaRPr kumimoji="0" lang="en-US"/>
          </a:p>
        </p:txBody>
      </p:sp>
      <p:sp>
        <p:nvSpPr>
          <p:cNvPr id="17" name="副标题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zh-CN" altLang="en-US" smtClean="0"/>
              <a:t>单击此处编辑母版副标题样式</a:t>
            </a:r>
            <a:endParaRPr kumimoji="0" lang="en-US"/>
          </a:p>
        </p:txBody>
      </p:sp>
      <p:grpSp>
        <p:nvGrpSpPr>
          <p:cNvPr id="2" name="组合 1"/>
          <p:cNvGrpSpPr/>
          <p:nvPr/>
        </p:nvGrpSpPr>
        <p:grpSpPr>
          <a:xfrm>
            <a:off x="-3765" y="4953000"/>
            <a:ext cx="9147765" cy="1912088"/>
            <a:chOff x="-3765" y="4832896"/>
            <a:chExt cx="9147765" cy="2032192"/>
          </a:xfrm>
        </p:grpSpPr>
        <p:sp>
          <p:nvSpPr>
            <p:cNvPr id="7" name="任意多边形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任意多边形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任意多边形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直接连接符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日期占位符 29"/>
          <p:cNvSpPr>
            <a:spLocks noGrp="1"/>
          </p:cNvSpPr>
          <p:nvPr>
            <p:ph type="dt" sz="half" idx="10"/>
          </p:nvPr>
        </p:nvSpPr>
        <p:spPr/>
        <p:txBody>
          <a:bodyPr/>
          <a:lstStyle>
            <a:lvl1pPr>
              <a:defRPr>
                <a:solidFill>
                  <a:srgbClr val="FFFFFF"/>
                </a:solidFill>
              </a:defRPr>
            </a:lvl1pPr>
            <a:extLst/>
          </a:lstStyle>
          <a:p>
            <a:fld id="{7418689F-0F81-4EED-98A2-1C6DA034B3A4}" type="datetimeFigureOut">
              <a:rPr lang="zh-CN" altLang="en-US" smtClean="0"/>
              <a:pPr/>
              <a:t>2023/2/27</a:t>
            </a:fld>
            <a:endParaRPr lang="zh-CN" altLang="en-US"/>
          </a:p>
        </p:txBody>
      </p:sp>
      <p:sp>
        <p:nvSpPr>
          <p:cNvPr id="19" name="页脚占位符 18"/>
          <p:cNvSpPr>
            <a:spLocks noGrp="1"/>
          </p:cNvSpPr>
          <p:nvPr>
            <p:ph type="ftr" sz="quarter" idx="11"/>
          </p:nvPr>
        </p:nvSpPr>
        <p:spPr/>
        <p:txBody>
          <a:bodyPr/>
          <a:lstStyle>
            <a:lvl1pPr>
              <a:defRPr>
                <a:solidFill>
                  <a:schemeClr val="accent1">
                    <a:tint val="20000"/>
                  </a:schemeClr>
                </a:solidFill>
              </a:defRPr>
            </a:lvl1pPr>
            <a:extLst/>
          </a:lstStyle>
          <a:p>
            <a:endParaRPr lang="zh-CN" altLang="en-US"/>
          </a:p>
        </p:txBody>
      </p:sp>
      <p:sp>
        <p:nvSpPr>
          <p:cNvPr id="27" name="灯片编号占位符 26"/>
          <p:cNvSpPr>
            <a:spLocks noGrp="1"/>
          </p:cNvSpPr>
          <p:nvPr>
            <p:ph type="sldNum" sz="quarter" idx="12"/>
          </p:nvPr>
        </p:nvSpPr>
        <p:spPr/>
        <p:txBody>
          <a:bodyPr/>
          <a:lstStyle>
            <a:lvl1pPr>
              <a:defRPr>
                <a:solidFill>
                  <a:srgbClr val="FFFFFF"/>
                </a:solidFill>
              </a:defRPr>
            </a:lvl1pPr>
            <a:extLst/>
          </a:lstStyle>
          <a:p>
            <a:fld id="{98AE78D4-9ECC-406F-BDAF-0A29B64F6548}"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extLs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457200" y="1481329"/>
            <a:ext cx="8229600" cy="4386071"/>
          </a:xfrm>
        </p:spPr>
        <p:txBody>
          <a:bodyPr vert="eaVert"/>
          <a:lstStyle>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extLst/>
          </a:lstStyle>
          <a:p>
            <a:fld id="{7418689F-0F81-4EED-98A2-1C6DA034B3A4}" type="datetimeFigureOut">
              <a:rPr lang="zh-CN" altLang="en-US" smtClean="0"/>
              <a:pPr/>
              <a:t>2023/2/27</a:t>
            </a:fld>
            <a:endParaRPr lang="zh-CN" altLang="en-US"/>
          </a:p>
        </p:txBody>
      </p:sp>
      <p:sp>
        <p:nvSpPr>
          <p:cNvPr id="5" name="页脚占位符 4"/>
          <p:cNvSpPr>
            <a:spLocks noGrp="1"/>
          </p:cNvSpPr>
          <p:nvPr>
            <p:ph type="ftr" sz="quarter" idx="11"/>
          </p:nvPr>
        </p:nvSpPr>
        <p:spPr/>
        <p:txBody>
          <a:bodyPr/>
          <a:lstStyle>
            <a:extLst/>
          </a:lstStyle>
          <a:p>
            <a:endParaRPr lang="zh-CN" altLang="en-US"/>
          </a:p>
        </p:txBody>
      </p:sp>
      <p:sp>
        <p:nvSpPr>
          <p:cNvPr id="6" name="灯片编号占位符 5"/>
          <p:cNvSpPr>
            <a:spLocks noGrp="1"/>
          </p:cNvSpPr>
          <p:nvPr>
            <p:ph type="sldNum" sz="quarter" idx="12"/>
          </p:nvPr>
        </p:nvSpPr>
        <p:spPr/>
        <p:txBody>
          <a:bodyPr/>
          <a:lstStyle>
            <a:extLst/>
          </a:lstStyle>
          <a:p>
            <a:fld id="{98AE78D4-9ECC-406F-BDAF-0A29B64F6548}"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44013" y="274640"/>
            <a:ext cx="1777470" cy="5592761"/>
          </a:xfrm>
        </p:spPr>
        <p:txBody>
          <a:bodyPr vert="eaVert"/>
          <a:lstStyle>
            <a:extLs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457200" y="274641"/>
            <a:ext cx="6324600" cy="5592760"/>
          </a:xfrm>
        </p:spPr>
        <p:txBody>
          <a:bodyPr vert="eaVert"/>
          <a:lstStyle>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extLst/>
          </a:lstStyle>
          <a:p>
            <a:fld id="{7418689F-0F81-4EED-98A2-1C6DA034B3A4}" type="datetimeFigureOut">
              <a:rPr lang="zh-CN" altLang="en-US" smtClean="0"/>
              <a:pPr/>
              <a:t>2023/2/27</a:t>
            </a:fld>
            <a:endParaRPr lang="zh-CN" altLang="en-US"/>
          </a:p>
        </p:txBody>
      </p:sp>
      <p:sp>
        <p:nvSpPr>
          <p:cNvPr id="5" name="页脚占位符 4"/>
          <p:cNvSpPr>
            <a:spLocks noGrp="1"/>
          </p:cNvSpPr>
          <p:nvPr>
            <p:ph type="ftr" sz="quarter" idx="11"/>
          </p:nvPr>
        </p:nvSpPr>
        <p:spPr/>
        <p:txBody>
          <a:bodyPr/>
          <a:lstStyle>
            <a:extLst/>
          </a:lstStyle>
          <a:p>
            <a:endParaRPr lang="zh-CN" altLang="en-US"/>
          </a:p>
        </p:txBody>
      </p:sp>
      <p:sp>
        <p:nvSpPr>
          <p:cNvPr id="6" name="灯片编号占位符 5"/>
          <p:cNvSpPr>
            <a:spLocks noGrp="1"/>
          </p:cNvSpPr>
          <p:nvPr>
            <p:ph type="sldNum" sz="quarter" idx="12"/>
          </p:nvPr>
        </p:nvSpPr>
        <p:spPr/>
        <p:txBody>
          <a:bodyPr/>
          <a:lstStyle>
            <a:extLst/>
          </a:lstStyle>
          <a:p>
            <a:fld id="{98AE78D4-9ECC-406F-BDAF-0A29B64F6548}"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extLst/>
          </a:lstStyle>
          <a:p>
            <a:fld id="{7418689F-0F81-4EED-98A2-1C6DA034B3A4}" type="datetimeFigureOut">
              <a:rPr lang="zh-CN" altLang="en-US" smtClean="0"/>
              <a:pPr/>
              <a:t>2023/2/27</a:t>
            </a:fld>
            <a:endParaRPr lang="zh-CN" altLang="en-US"/>
          </a:p>
        </p:txBody>
      </p:sp>
      <p:sp>
        <p:nvSpPr>
          <p:cNvPr id="5" name="页脚占位符 4"/>
          <p:cNvSpPr>
            <a:spLocks noGrp="1"/>
          </p:cNvSpPr>
          <p:nvPr>
            <p:ph type="ftr" sz="quarter" idx="11"/>
          </p:nvPr>
        </p:nvSpPr>
        <p:spPr/>
        <p:txBody>
          <a:bodyPr/>
          <a:lstStyle>
            <a:extLst/>
          </a:lstStyle>
          <a:p>
            <a:endParaRPr lang="zh-CN" altLang="en-US"/>
          </a:p>
        </p:txBody>
      </p:sp>
      <p:sp>
        <p:nvSpPr>
          <p:cNvPr id="6" name="灯片编号占位符 5"/>
          <p:cNvSpPr>
            <a:spLocks noGrp="1"/>
          </p:cNvSpPr>
          <p:nvPr>
            <p:ph type="sldNum" sz="quarter" idx="12"/>
          </p:nvPr>
        </p:nvSpPr>
        <p:spPr/>
        <p:txBody>
          <a:bodyPr/>
          <a:lstStyle>
            <a:extLst/>
          </a:lstStyle>
          <a:p>
            <a:fld id="{98AE78D4-9ECC-406F-BDAF-0A29B64F6548}" type="slidenum">
              <a:rPr lang="zh-CN" altLang="en-US" smtClean="0"/>
              <a:pPr/>
              <a:t>‹#›</a:t>
            </a:fld>
            <a:endParaRPr lang="zh-CN" altLang="en-US"/>
          </a:p>
        </p:txBody>
      </p:sp>
      <p:sp>
        <p:nvSpPr>
          <p:cNvPr id="7" name="标题 6"/>
          <p:cNvSpPr>
            <a:spLocks noGrp="1"/>
          </p:cNvSpPr>
          <p:nvPr>
            <p:ph type="title"/>
          </p:nvPr>
        </p:nvSpPr>
        <p:spPr/>
        <p:txBody>
          <a:bodyPr rtlCol="0"/>
          <a:lstStyle>
            <a:extLst/>
          </a:lstStyle>
          <a:p>
            <a:r>
              <a:rPr kumimoji="0" lang="zh-CN" altLang="en-US" smtClean="0"/>
              <a:t>单击此处编辑母版标题样式</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2">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zh-CN" altLang="en-US" smtClean="0"/>
              <a:t>单击此处编辑母版文本样式</a:t>
            </a:r>
          </a:p>
        </p:txBody>
      </p:sp>
      <p:sp>
        <p:nvSpPr>
          <p:cNvPr id="4" name="日期占位符 3"/>
          <p:cNvSpPr>
            <a:spLocks noGrp="1"/>
          </p:cNvSpPr>
          <p:nvPr>
            <p:ph type="dt" sz="half" idx="10"/>
          </p:nvPr>
        </p:nvSpPr>
        <p:spPr/>
        <p:txBody>
          <a:bodyPr/>
          <a:lstStyle>
            <a:extLst/>
          </a:lstStyle>
          <a:p>
            <a:fld id="{7418689F-0F81-4EED-98A2-1C6DA034B3A4}" type="datetimeFigureOut">
              <a:rPr lang="zh-CN" altLang="en-US" smtClean="0"/>
              <a:pPr/>
              <a:t>2023/2/27</a:t>
            </a:fld>
            <a:endParaRPr lang="zh-CN" altLang="en-US"/>
          </a:p>
        </p:txBody>
      </p:sp>
      <p:sp>
        <p:nvSpPr>
          <p:cNvPr id="5" name="页脚占位符 4"/>
          <p:cNvSpPr>
            <a:spLocks noGrp="1"/>
          </p:cNvSpPr>
          <p:nvPr>
            <p:ph type="ftr" sz="quarter" idx="11"/>
          </p:nvPr>
        </p:nvSpPr>
        <p:spPr/>
        <p:txBody>
          <a:bodyPr/>
          <a:lstStyle>
            <a:extLst/>
          </a:lstStyle>
          <a:p>
            <a:endParaRPr lang="zh-CN" altLang="en-US"/>
          </a:p>
        </p:txBody>
      </p:sp>
      <p:sp>
        <p:nvSpPr>
          <p:cNvPr id="6" name="灯片编号占位符 5"/>
          <p:cNvSpPr>
            <a:spLocks noGrp="1"/>
          </p:cNvSpPr>
          <p:nvPr>
            <p:ph type="sldNum" sz="quarter" idx="12"/>
          </p:nvPr>
        </p:nvSpPr>
        <p:spPr/>
        <p:txBody>
          <a:bodyPr/>
          <a:lstStyle>
            <a:extLst/>
          </a:lstStyle>
          <a:p>
            <a:fld id="{98AE78D4-9ECC-406F-BDAF-0A29B64F6548}" type="slidenum">
              <a:rPr lang="zh-CN" altLang="en-US" smtClean="0"/>
              <a:pPr/>
              <a:t>‹#›</a:t>
            </a:fld>
            <a:endParaRPr lang="zh-CN" altLang="en-US"/>
          </a:p>
        </p:txBody>
      </p:sp>
      <p:sp>
        <p:nvSpPr>
          <p:cNvPr id="7" name="燕尾形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8" name="燕尾形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Ref idx="1002">
        <a:schemeClr val="bg1"/>
      </p:bgRef>
    </p:bg>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内容占位符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extLst/>
          </a:lstStyle>
          <a:p>
            <a:fld id="{7418689F-0F81-4EED-98A2-1C6DA034B3A4}" type="datetimeFigureOut">
              <a:rPr lang="zh-CN" altLang="en-US" smtClean="0"/>
              <a:pPr/>
              <a:t>2023/2/27</a:t>
            </a:fld>
            <a:endParaRPr lang="zh-CN" altLang="en-US"/>
          </a:p>
        </p:txBody>
      </p:sp>
      <p:sp>
        <p:nvSpPr>
          <p:cNvPr id="6" name="页脚占位符 5"/>
          <p:cNvSpPr>
            <a:spLocks noGrp="1"/>
          </p:cNvSpPr>
          <p:nvPr>
            <p:ph type="ftr" sz="quarter" idx="11"/>
          </p:nvPr>
        </p:nvSpPr>
        <p:spPr/>
        <p:txBody>
          <a:bodyPr/>
          <a:lstStyle>
            <a:extLst/>
          </a:lstStyle>
          <a:p>
            <a:endParaRPr lang="zh-CN" altLang="en-US"/>
          </a:p>
        </p:txBody>
      </p:sp>
      <p:sp>
        <p:nvSpPr>
          <p:cNvPr id="7" name="灯片编号占位符 6"/>
          <p:cNvSpPr>
            <a:spLocks noGrp="1"/>
          </p:cNvSpPr>
          <p:nvPr>
            <p:ph type="sldNum" sz="quarter" idx="12"/>
          </p:nvPr>
        </p:nvSpPr>
        <p:spPr/>
        <p:txBody>
          <a:bodyPr/>
          <a:lstStyle>
            <a:extLst/>
          </a:lstStyle>
          <a:p>
            <a:fld id="{98AE78D4-9ECC-406F-BDAF-0A29B64F6548}" type="slidenum">
              <a:rPr lang="zh-CN" altLang="en-US" smtClean="0"/>
              <a:pPr/>
              <a:t>‹#›</a:t>
            </a:fld>
            <a:endParaRPr lang="zh-CN" altLang="en-US"/>
          </a:p>
        </p:txBody>
      </p:sp>
      <p:sp>
        <p:nvSpPr>
          <p:cNvPr id="8" name="标题 7"/>
          <p:cNvSpPr>
            <a:spLocks noGrp="1"/>
          </p:cNvSpPr>
          <p:nvPr>
            <p:ph type="title"/>
          </p:nvPr>
        </p:nvSpPr>
        <p:spPr/>
        <p:txBody>
          <a:bodyPr rtlCol="0"/>
          <a:lstStyle>
            <a:extLst/>
          </a:lstStyle>
          <a:p>
            <a:r>
              <a:rPr kumimoji="0" lang="zh-CN" altLang="en-US" smtClean="0"/>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8229600" cy="1143000"/>
          </a:xfrm>
        </p:spPr>
        <p:txBody>
          <a:bodyPr anchor="ctr"/>
          <a:lstStyle>
            <a:lvl1pPr>
              <a:defRPr/>
            </a:lvl1pPr>
            <a:extLst/>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smtClean="0"/>
              <a:t>单击此处编辑母版文本样式</a:t>
            </a:r>
          </a:p>
        </p:txBody>
      </p:sp>
      <p:sp>
        <p:nvSpPr>
          <p:cNvPr id="4" name="文本占位符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smtClean="0"/>
              <a:t>单击此处编辑母版文本样式</a:t>
            </a:r>
          </a:p>
        </p:txBody>
      </p:sp>
      <p:sp>
        <p:nvSpPr>
          <p:cNvPr id="5" name="内容占位符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6" name="内容占位符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7" name="日期占位符 6"/>
          <p:cNvSpPr>
            <a:spLocks noGrp="1"/>
          </p:cNvSpPr>
          <p:nvPr>
            <p:ph type="dt" sz="half" idx="10"/>
          </p:nvPr>
        </p:nvSpPr>
        <p:spPr/>
        <p:txBody>
          <a:bodyPr/>
          <a:lstStyle>
            <a:extLst/>
          </a:lstStyle>
          <a:p>
            <a:fld id="{7418689F-0F81-4EED-98A2-1C6DA034B3A4}" type="datetimeFigureOut">
              <a:rPr lang="zh-CN" altLang="en-US" smtClean="0"/>
              <a:pPr/>
              <a:t>2023/2/27</a:t>
            </a:fld>
            <a:endParaRPr lang="zh-CN" altLang="en-US"/>
          </a:p>
        </p:txBody>
      </p:sp>
      <p:sp>
        <p:nvSpPr>
          <p:cNvPr id="8" name="页脚占位符 7"/>
          <p:cNvSpPr>
            <a:spLocks noGrp="1"/>
          </p:cNvSpPr>
          <p:nvPr>
            <p:ph type="ftr" sz="quarter" idx="11"/>
          </p:nvPr>
        </p:nvSpPr>
        <p:spPr/>
        <p:txBody>
          <a:bodyPr/>
          <a:lstStyle>
            <a:extLst/>
          </a:lstStyle>
          <a:p>
            <a:endParaRPr lang="zh-CN" altLang="en-US"/>
          </a:p>
        </p:txBody>
      </p:sp>
      <p:sp>
        <p:nvSpPr>
          <p:cNvPr id="9" name="灯片编号占位符 8"/>
          <p:cNvSpPr>
            <a:spLocks noGrp="1"/>
          </p:cNvSpPr>
          <p:nvPr>
            <p:ph type="sldNum" sz="quarter" idx="12"/>
          </p:nvPr>
        </p:nvSpPr>
        <p:spPr/>
        <p:txBody>
          <a:bodyPr/>
          <a:lstStyle>
            <a:extLst/>
          </a:lstStyle>
          <a:p>
            <a:fld id="{98AE78D4-9ECC-406F-BDAF-0A29B64F6548}"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2">
        <a:schemeClr val="bg1"/>
      </p:bgRef>
    </p:bg>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extLst/>
          </a:lstStyle>
          <a:p>
            <a:fld id="{7418689F-0F81-4EED-98A2-1C6DA034B3A4}" type="datetimeFigureOut">
              <a:rPr lang="zh-CN" altLang="en-US" smtClean="0"/>
              <a:pPr/>
              <a:t>2023/2/27</a:t>
            </a:fld>
            <a:endParaRPr lang="zh-CN" altLang="en-US"/>
          </a:p>
        </p:txBody>
      </p:sp>
      <p:sp>
        <p:nvSpPr>
          <p:cNvPr id="4" name="页脚占位符 3"/>
          <p:cNvSpPr>
            <a:spLocks noGrp="1"/>
          </p:cNvSpPr>
          <p:nvPr>
            <p:ph type="ftr" sz="quarter" idx="11"/>
          </p:nvPr>
        </p:nvSpPr>
        <p:spPr/>
        <p:txBody>
          <a:bodyPr/>
          <a:lstStyle>
            <a:extLst/>
          </a:lstStyle>
          <a:p>
            <a:endParaRPr lang="zh-CN" altLang="en-US"/>
          </a:p>
        </p:txBody>
      </p:sp>
      <p:sp>
        <p:nvSpPr>
          <p:cNvPr id="5" name="灯片编号占位符 4"/>
          <p:cNvSpPr>
            <a:spLocks noGrp="1"/>
          </p:cNvSpPr>
          <p:nvPr>
            <p:ph type="sldNum" sz="quarter" idx="12"/>
          </p:nvPr>
        </p:nvSpPr>
        <p:spPr/>
        <p:txBody>
          <a:bodyPr/>
          <a:lstStyle>
            <a:extLst/>
          </a:lstStyle>
          <a:p>
            <a:fld id="{98AE78D4-9ECC-406F-BDAF-0A29B64F6548}" type="slidenum">
              <a:rPr lang="zh-CN" altLang="en-US" smtClean="0"/>
              <a:pPr/>
              <a:t>‹#›</a:t>
            </a:fld>
            <a:endParaRPr lang="zh-CN" altLang="en-US"/>
          </a:p>
        </p:txBody>
      </p:sp>
      <p:sp>
        <p:nvSpPr>
          <p:cNvPr id="6" name="标题 5"/>
          <p:cNvSpPr>
            <a:spLocks noGrp="1"/>
          </p:cNvSpPr>
          <p:nvPr>
            <p:ph type="title"/>
          </p:nvPr>
        </p:nvSpPr>
        <p:spPr/>
        <p:txBody>
          <a:bodyPr rtlCol="0"/>
          <a:lstStyle>
            <a:extLst/>
          </a:lstStyle>
          <a:p>
            <a:r>
              <a:rPr kumimoji="0" lang="zh-CN" altLang="en-US" smtClean="0"/>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extLst/>
          </a:lstStyle>
          <a:p>
            <a:fld id="{7418689F-0F81-4EED-98A2-1C6DA034B3A4}" type="datetimeFigureOut">
              <a:rPr lang="zh-CN" altLang="en-US" smtClean="0"/>
              <a:pPr/>
              <a:t>2023/2/27</a:t>
            </a:fld>
            <a:endParaRPr lang="zh-CN" altLang="en-US"/>
          </a:p>
        </p:txBody>
      </p:sp>
      <p:sp>
        <p:nvSpPr>
          <p:cNvPr id="3" name="页脚占位符 2"/>
          <p:cNvSpPr>
            <a:spLocks noGrp="1"/>
          </p:cNvSpPr>
          <p:nvPr>
            <p:ph type="ftr" sz="quarter" idx="11"/>
          </p:nvPr>
        </p:nvSpPr>
        <p:spPr/>
        <p:txBody>
          <a:bodyPr/>
          <a:lstStyle>
            <a:extLst/>
          </a:lstStyle>
          <a:p>
            <a:endParaRPr lang="zh-CN" altLang="en-US"/>
          </a:p>
        </p:txBody>
      </p:sp>
      <p:sp>
        <p:nvSpPr>
          <p:cNvPr id="4" name="灯片编号占位符 3"/>
          <p:cNvSpPr>
            <a:spLocks noGrp="1"/>
          </p:cNvSpPr>
          <p:nvPr>
            <p:ph type="sldNum" sz="quarter" idx="12"/>
          </p:nvPr>
        </p:nvSpPr>
        <p:spPr/>
        <p:txBody>
          <a:bodyPr/>
          <a:lstStyle>
            <a:extLst/>
          </a:lstStyle>
          <a:p>
            <a:fld id="{98AE78D4-9ECC-406F-BDAF-0A29B64F6548}"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zh-CN" altLang="en-US" smtClean="0"/>
              <a:t>单击此处编辑母版标题样式</a:t>
            </a:r>
            <a:endParaRPr kumimoji="0" lang="en-US"/>
          </a:p>
        </p:txBody>
      </p:sp>
      <p:sp>
        <p:nvSpPr>
          <p:cNvPr id="3" name="文本占位符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zh-CN" altLang="en-US" smtClean="0"/>
              <a:t>单击此处编辑母版文本样式</a:t>
            </a:r>
          </a:p>
        </p:txBody>
      </p:sp>
      <p:sp>
        <p:nvSpPr>
          <p:cNvPr id="4" name="内容占位符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a:xfrm>
            <a:off x="6727032" y="6407944"/>
            <a:ext cx="1920240" cy="365760"/>
          </a:xfrm>
        </p:spPr>
        <p:txBody>
          <a:bodyPr/>
          <a:lstStyle>
            <a:extLst/>
          </a:lstStyle>
          <a:p>
            <a:fld id="{7418689F-0F81-4EED-98A2-1C6DA034B3A4}" type="datetimeFigureOut">
              <a:rPr lang="zh-CN" altLang="en-US" smtClean="0"/>
              <a:pPr/>
              <a:t>2023/2/27</a:t>
            </a:fld>
            <a:endParaRPr lang="zh-CN" altLang="en-US"/>
          </a:p>
        </p:txBody>
      </p:sp>
      <p:sp>
        <p:nvSpPr>
          <p:cNvPr id="6" name="页脚占位符 5"/>
          <p:cNvSpPr>
            <a:spLocks noGrp="1"/>
          </p:cNvSpPr>
          <p:nvPr>
            <p:ph type="ftr" sz="quarter" idx="11"/>
          </p:nvPr>
        </p:nvSpPr>
        <p:spPr/>
        <p:txBody>
          <a:bodyPr/>
          <a:lstStyle>
            <a:extLst/>
          </a:lstStyle>
          <a:p>
            <a:endParaRPr lang="zh-CN" altLang="en-US"/>
          </a:p>
        </p:txBody>
      </p:sp>
      <p:sp>
        <p:nvSpPr>
          <p:cNvPr id="7" name="灯片编号占位符 6"/>
          <p:cNvSpPr>
            <a:spLocks noGrp="1"/>
          </p:cNvSpPr>
          <p:nvPr>
            <p:ph type="sldNum" sz="quarter" idx="12"/>
          </p:nvPr>
        </p:nvSpPr>
        <p:spPr/>
        <p:txBody>
          <a:bodyPr/>
          <a:lstStyle>
            <a:extLst/>
          </a:lstStyle>
          <a:p>
            <a:fld id="{98AE78D4-9ECC-406F-BDAF-0A29B64F6548}" type="slidenum">
              <a:rPr lang="zh-CN" altLang="en-US" smtClean="0"/>
              <a:pPr/>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bg>
      <p:bgRef idx="1002">
        <a:schemeClr val="bg1"/>
      </p:bgRef>
    </p:bg>
    <p:spTree>
      <p:nvGrpSpPr>
        <p:cNvPr id="1" name=""/>
        <p:cNvGrpSpPr/>
        <p:nvPr/>
      </p:nvGrpSpPr>
      <p:grpSpPr>
        <a:xfrm>
          <a:off x="0" y="0"/>
          <a:ext cx="0" cy="0"/>
          <a:chOff x="0" y="0"/>
          <a:chExt cx="0" cy="0"/>
        </a:xfrm>
      </p:grpSpPr>
      <p:sp>
        <p:nvSpPr>
          <p:cNvPr id="4" name="文本占位符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zh-CN" altLang="en-US" smtClean="0"/>
              <a:t>单击此处编辑母版文本样式</a:t>
            </a:r>
          </a:p>
        </p:txBody>
      </p:sp>
      <p:sp>
        <p:nvSpPr>
          <p:cNvPr id="3" name="图片占位符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zh-CN" altLang="en-US" smtClean="0"/>
              <a:t>单击图标添加图片</a:t>
            </a:r>
            <a:endParaRPr kumimoji="0" lang="en-US" dirty="0"/>
          </a:p>
        </p:txBody>
      </p:sp>
      <p:sp>
        <p:nvSpPr>
          <p:cNvPr id="5" name="日期占位符 4"/>
          <p:cNvSpPr>
            <a:spLocks noGrp="1"/>
          </p:cNvSpPr>
          <p:nvPr>
            <p:ph type="dt" sz="half" idx="10"/>
          </p:nvPr>
        </p:nvSpPr>
        <p:spPr/>
        <p:txBody>
          <a:bodyPr/>
          <a:lstStyle>
            <a:lvl1pPr>
              <a:defRPr>
                <a:solidFill>
                  <a:schemeClr val="tx1"/>
                </a:solidFill>
              </a:defRPr>
            </a:lvl1pPr>
            <a:extLst/>
          </a:lstStyle>
          <a:p>
            <a:fld id="{7418689F-0F81-4EED-98A2-1C6DA034B3A4}" type="datetimeFigureOut">
              <a:rPr lang="zh-CN" altLang="en-US" smtClean="0"/>
              <a:pPr/>
              <a:t>2023/2/27</a:t>
            </a:fld>
            <a:endParaRPr lang="zh-CN" altLang="en-US"/>
          </a:p>
        </p:txBody>
      </p:sp>
      <p:sp>
        <p:nvSpPr>
          <p:cNvPr id="6" name="页脚占位符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zh-CN" altLang="en-US"/>
          </a:p>
        </p:txBody>
      </p:sp>
      <p:sp>
        <p:nvSpPr>
          <p:cNvPr id="7" name="灯片编号占位符 6"/>
          <p:cNvSpPr>
            <a:spLocks noGrp="1"/>
          </p:cNvSpPr>
          <p:nvPr>
            <p:ph type="sldNum" sz="quarter" idx="12"/>
          </p:nvPr>
        </p:nvSpPr>
        <p:spPr/>
        <p:txBody>
          <a:bodyPr/>
          <a:lstStyle>
            <a:lvl1pPr>
              <a:defRPr>
                <a:solidFill>
                  <a:schemeClr val="tx1"/>
                </a:solidFill>
              </a:defRPr>
            </a:lvl1pPr>
            <a:extLst/>
          </a:lstStyle>
          <a:p>
            <a:fld id="{98AE78D4-9ECC-406F-BDAF-0A29B64F6548}" type="slidenum">
              <a:rPr lang="zh-CN" altLang="en-US" smtClean="0"/>
              <a:pPr/>
              <a:t>‹#›</a:t>
            </a:fld>
            <a:endParaRPr lang="zh-CN" altLang="en-US"/>
          </a:p>
        </p:txBody>
      </p:sp>
      <p:sp>
        <p:nvSpPr>
          <p:cNvPr id="2" name="标题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zh-CN" altLang="en-US" smtClean="0"/>
              <a:t>单击此处编辑母版标题样式</a:t>
            </a:r>
            <a:endParaRPr kumimoji="0" lang="en-US"/>
          </a:p>
        </p:txBody>
      </p:sp>
      <p:sp>
        <p:nvSpPr>
          <p:cNvPr id="8" name="任意多边形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9" name="任意多边形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0" name="直角三角形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1" name="直接连接符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燕尾形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13" name="燕尾形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任意多边形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任意多边形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4" name="直角三角形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5" name="直接连接符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标题占位符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zh-CN" altLang="en-US" smtClean="0"/>
              <a:t>单击此处编辑母版标题样式</a:t>
            </a:r>
            <a:endParaRPr kumimoji="0" lang="en-US"/>
          </a:p>
        </p:txBody>
      </p:sp>
      <p:sp>
        <p:nvSpPr>
          <p:cNvPr id="30" name="文本占位符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10" name="日期占位符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7418689F-0F81-4EED-98A2-1C6DA034B3A4}" type="datetimeFigureOut">
              <a:rPr lang="zh-CN" altLang="en-US" smtClean="0"/>
              <a:pPr/>
              <a:t>2023/2/27</a:t>
            </a:fld>
            <a:endParaRPr lang="zh-CN" altLang="en-US"/>
          </a:p>
        </p:txBody>
      </p:sp>
      <p:sp>
        <p:nvSpPr>
          <p:cNvPr id="22" name="页脚占位符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zh-CN" altLang="en-US"/>
          </a:p>
        </p:txBody>
      </p:sp>
      <p:sp>
        <p:nvSpPr>
          <p:cNvPr id="18" name="灯片编号占位符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98AE78D4-9ECC-406F-BDAF-0A29B64F6548}"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smtClean="0"/>
              <a:t>专业外语</a:t>
            </a:r>
            <a:endParaRPr lang="zh-CN" altLang="en-US"/>
          </a:p>
        </p:txBody>
      </p:sp>
      <p:sp>
        <p:nvSpPr>
          <p:cNvPr id="3" name="副标题 2"/>
          <p:cNvSpPr>
            <a:spLocks noGrp="1"/>
          </p:cNvSpPr>
          <p:nvPr>
            <p:ph type="subTitle" idx="1"/>
          </p:nvPr>
        </p:nvSpPr>
        <p:spPr/>
        <p:txBody>
          <a:bodyPr/>
          <a:lstStyle/>
          <a:p>
            <a:r>
              <a:rPr lang="zh-CN" altLang="en-US" smtClean="0"/>
              <a:t>软件工程  物联网</a:t>
            </a:r>
            <a:endParaRPr lang="en-US" altLang="zh-CN" smtClean="0"/>
          </a:p>
          <a:p>
            <a:r>
              <a:rPr lang="en-US" altLang="zh-CN" smtClean="0"/>
              <a:t>2023-2-1</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285720" y="1481328"/>
            <a:ext cx="8401080" cy="4525963"/>
          </a:xfrm>
        </p:spPr>
        <p:txBody>
          <a:bodyPr>
            <a:normAutofit/>
          </a:bodyPr>
          <a:lstStyle/>
          <a:p>
            <a:pPr algn="just">
              <a:lnSpc>
                <a:spcPct val="110000"/>
              </a:lnSpc>
            </a:pPr>
            <a:r>
              <a:rPr lang="en-US" altLang="zh-CN" sz="2400" smtClean="0"/>
              <a:t>　　Windows 10’s user interface is an evolution of Windows 8’s, it changes its behavior depending on the type of device being used and available input methods. </a:t>
            </a:r>
          </a:p>
          <a:p>
            <a:pPr algn="just">
              <a:lnSpc>
                <a:spcPct val="110000"/>
              </a:lnSpc>
            </a:pPr>
            <a:r>
              <a:rPr lang="en-US" altLang="zh-CN" sz="2400" smtClean="0"/>
              <a:t>When a keyboard is attached, users are asked if they want to switch to a user interface mode that is optimized for mouse and keyboard, or stay within the touch-optimized mode. </a:t>
            </a:r>
            <a:endParaRPr lang="zh-CN" altLang="en-US"/>
          </a:p>
        </p:txBody>
      </p:sp>
      <p:sp>
        <p:nvSpPr>
          <p:cNvPr id="3" name="标题 2"/>
          <p:cNvSpPr>
            <a:spLocks noGrp="1"/>
          </p:cNvSpPr>
          <p:nvPr>
            <p:ph type="title"/>
          </p:nvPr>
        </p:nvSpPr>
        <p:spPr/>
        <p:txBody>
          <a:bodyPr>
            <a:normAutofit/>
          </a:bodyPr>
          <a:lstStyle/>
          <a:p>
            <a:r>
              <a:rPr lang="en-US" altLang="zh-CN" sz="4400" smtClean="0"/>
              <a:t>1. User interface and desktop</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sz="2800" smtClean="0"/>
              <a:t>A new iteration of the Start menu is used, with an application list and the “All apps” button on the left side, and live tiles on the right. </a:t>
            </a:r>
          </a:p>
          <a:p>
            <a:r>
              <a:rPr lang="en-US" altLang="zh-CN" sz="2800" smtClean="0"/>
              <a:t>The menu can be resized, and expanded into a full-screen display, which is the default option in touch environments.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F:\my2023\2023专业外语\图片\QQ图片20230122162138.png"/>
          <p:cNvPicPr>
            <a:picLocks noChangeAspect="1" noChangeArrowheads="1"/>
          </p:cNvPicPr>
          <p:nvPr/>
        </p:nvPicPr>
        <p:blipFill>
          <a:blip r:embed="rId2"/>
          <a:srcRect/>
          <a:stretch>
            <a:fillRect/>
          </a:stretch>
        </p:blipFill>
        <p:spPr bwMode="auto">
          <a:xfrm>
            <a:off x="714348" y="714356"/>
            <a:ext cx="7842737" cy="5214974"/>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28596" y="714356"/>
            <a:ext cx="8229600" cy="5214974"/>
          </a:xfrm>
        </p:spPr>
        <p:txBody>
          <a:bodyPr>
            <a:normAutofit/>
          </a:bodyPr>
          <a:lstStyle/>
          <a:p>
            <a:r>
              <a:rPr lang="en-US" altLang="zh-CN" sz="2800" noProof="1" smtClean="0"/>
              <a:t>A new virtual desktop system known as Task View was added. </a:t>
            </a:r>
          </a:p>
          <a:p>
            <a:r>
              <a:rPr lang="en-US" altLang="zh-CN" sz="2800" noProof="1" smtClean="0"/>
              <a:t>Clicking the Task View button on the taskbar or swiping from the left side of the screen displays all open windows and allows users to switch between them, or switch between multiple workspaces. </a:t>
            </a:r>
            <a:endParaRPr lang="zh-CN" altLang="en-US" sz="2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F:\my2023\2023专业外语\图片\QQ图片20230122162321.png"/>
          <p:cNvPicPr>
            <a:picLocks noChangeAspect="1" noChangeArrowheads="1"/>
          </p:cNvPicPr>
          <p:nvPr/>
        </p:nvPicPr>
        <p:blipFill>
          <a:blip r:embed="rId2"/>
          <a:srcRect/>
          <a:stretch>
            <a:fillRect/>
          </a:stretch>
        </p:blipFill>
        <p:spPr bwMode="auto">
          <a:xfrm>
            <a:off x="214282" y="928670"/>
            <a:ext cx="8763018" cy="4929198"/>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sz="2800" noProof="1" smtClean="0"/>
              <a:t>Windows Store apps, which previously could only be used full-screen, can now be used in desktop windows or full-screen mode. </a:t>
            </a:r>
            <a:endParaRPr lang="en-US" altLang="zh-CN" sz="2800" noProof="1" smtClean="0"/>
          </a:p>
          <a:p>
            <a:r>
              <a:rPr lang="en-US" altLang="zh-CN" sz="2800" noProof="1" smtClean="0"/>
              <a:t>Program </a:t>
            </a:r>
            <a:r>
              <a:rPr lang="en-US" altLang="zh-CN" sz="2800" noProof="1" smtClean="0"/>
              <a:t>windows can now be snapped to quadrants of the screen by dragging them to the corner. </a:t>
            </a:r>
          </a:p>
          <a:p>
            <a:r>
              <a:rPr lang="en-US" altLang="zh-CN" sz="2800" noProof="1" smtClean="0"/>
              <a:t>When a window is snapped to one side of the screen, the user is prompted to choose a second window to fill the unused side of the screen (called “Snap Assist”).</a:t>
            </a:r>
            <a:endParaRPr lang="zh-CN" altLang="en-US" smtClean="0"/>
          </a:p>
          <a:p>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pPr algn="just">
              <a:lnSpc>
                <a:spcPct val="110000"/>
              </a:lnSpc>
              <a:defRPr/>
            </a:pPr>
            <a:r>
              <a:rPr lang="en-US" altLang="zh-CN" sz="2400" noProof="1" smtClean="0"/>
              <a:t>　　A major aspect of Windows 10 is a focus on harmonizing user experiences between different classes of devices, along with addressing shortcomings in the Windows user interface that was first introduced in Windows 8.</a:t>
            </a:r>
          </a:p>
          <a:p>
            <a:endParaRPr lang="zh-CN" altLang="en-US"/>
          </a:p>
        </p:txBody>
      </p:sp>
      <p:sp>
        <p:nvSpPr>
          <p:cNvPr id="3" name="标题 2"/>
          <p:cNvSpPr>
            <a:spLocks noGrp="1"/>
          </p:cNvSpPr>
          <p:nvPr>
            <p:ph type="title"/>
          </p:nvPr>
        </p:nvSpPr>
        <p:spPr/>
        <p:txBody>
          <a:bodyPr>
            <a:normAutofit/>
          </a:bodyPr>
          <a:lstStyle/>
          <a:p>
            <a:r>
              <a:rPr lang="en-US" altLang="zh-CN" sz="4400" noProof="1" smtClean="0"/>
              <a:t>2. Features</a:t>
            </a: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571480"/>
            <a:ext cx="8229600" cy="5435811"/>
          </a:xfrm>
        </p:spPr>
        <p:txBody>
          <a:bodyPr>
            <a:normAutofit/>
          </a:bodyPr>
          <a:lstStyle/>
          <a:p>
            <a:r>
              <a:rPr lang="en-US" altLang="zh-CN" sz="2400" noProof="1" smtClean="0"/>
              <a:t>The Windows Store app ecosystem has been revised into “Windows apps”. </a:t>
            </a:r>
            <a:endParaRPr lang="en-US" altLang="zh-CN" sz="2400" noProof="1" smtClean="0"/>
          </a:p>
          <a:p>
            <a:r>
              <a:rPr lang="en-US" altLang="zh-CN" sz="2400" noProof="1" smtClean="0"/>
              <a:t>They </a:t>
            </a:r>
            <a:r>
              <a:rPr lang="en-US" altLang="zh-CN" sz="2400" noProof="1" smtClean="0"/>
              <a:t>are made to run across multiple platforms and device classes, including smartphone, tablet, Xbox One, and other compatible Windows 10 devices. </a:t>
            </a:r>
          </a:p>
          <a:p>
            <a:r>
              <a:rPr lang="en-US" altLang="zh-CN" sz="2400" noProof="1" smtClean="0"/>
              <a:t>Windows apps share code across platforms, have responsive designs that adapt to the needs of the device and available inputs, can synchronize data between Windows 10 devices (including notifications, credentials, and allowing cross-platform multiplayer for games), and will be distributed through a unified Windows Store.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857364"/>
            <a:ext cx="8229600" cy="4149927"/>
          </a:xfrm>
        </p:spPr>
        <p:txBody>
          <a:bodyPr>
            <a:normAutofit/>
          </a:bodyPr>
          <a:lstStyle/>
          <a:p>
            <a:r>
              <a:rPr lang="en-US" altLang="zh-CN" sz="2400" noProof="1" smtClean="0"/>
              <a:t>Developers can allow “cross-buys”, where purchased licenses for an app apply to all of the user’s compatible devices, rather than only the one they purchased on (i.e. a user purchasing an app on PC is also entitled to use the smartphone version at no extra cost).</a:t>
            </a: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pPr algn="just">
              <a:lnSpc>
                <a:spcPct val="90000"/>
              </a:lnSpc>
              <a:defRPr/>
            </a:pPr>
            <a:r>
              <a:rPr lang="en-US" altLang="zh-CN" sz="2400" noProof="1" smtClean="0"/>
              <a:t>Windows 10 will also allow web apps and desktop software (using either Win32 or .NET Framework) to be packaged for distribution on Windows Store. </a:t>
            </a:r>
          </a:p>
          <a:p>
            <a:pPr algn="just">
              <a:lnSpc>
                <a:spcPct val="90000"/>
              </a:lnSpc>
              <a:defRPr/>
            </a:pPr>
            <a:r>
              <a:rPr lang="en-US" altLang="zh-CN" sz="2400" noProof="1" smtClean="0"/>
              <a:t>Desktop software distributed through Windows Store will be packaged using the App-V system to allow sandboxing.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928662" y="857232"/>
            <a:ext cx="7772400" cy="5429280"/>
          </a:xfrm>
        </p:spPr>
        <p:txBody>
          <a:bodyPr>
            <a:normAutofit fontScale="90000"/>
          </a:bodyPr>
          <a:lstStyle/>
          <a:p>
            <a:pPr>
              <a:defRPr/>
            </a:pPr>
            <a:r>
              <a:rPr lang="en-US" altLang="zh-CN" sz="4400" noProof="1" smtClean="0">
                <a:solidFill>
                  <a:schemeClr val="tx1">
                    <a:lumMod val="85000"/>
                    <a:lumOff val="15000"/>
                  </a:schemeClr>
                </a:solidFill>
                <a:effectDag name="">
                  <a:effect ref="fillLine"/>
                  <a:cont type="tree" name="">
                    <a:effect ref="fillLine"/>
                    <a:outerShdw dist="38100" dir="13500000" algn="br">
                      <a:srgbClr val="FFFFFF"/>
                    </a:outerShdw>
                  </a:cont>
                  <a:cont type="tree" name="">
                    <a:effect ref="fillLine"/>
                    <a:outerShdw dist="38100" dir="2700000" algn="tl">
                      <a:srgbClr val="999999"/>
                    </a:outerShdw>
                  </a:cont>
                </a:effectDag>
                <a:sym typeface="+mn-ea"/>
              </a:rPr>
              <a:t>PART 1 </a:t>
            </a:r>
            <a:br>
              <a:rPr lang="en-US" altLang="zh-CN" sz="4400" noProof="1" smtClean="0">
                <a:solidFill>
                  <a:schemeClr val="tx1">
                    <a:lumMod val="85000"/>
                    <a:lumOff val="15000"/>
                  </a:schemeClr>
                </a:solidFill>
                <a:effectDag name="">
                  <a:effect ref="fillLine"/>
                  <a:cont type="tree" name="">
                    <a:effect ref="fillLine"/>
                    <a:outerShdw dist="38100" dir="13500000" algn="br">
                      <a:srgbClr val="FFFFFF"/>
                    </a:outerShdw>
                  </a:cont>
                  <a:cont type="tree" name="">
                    <a:effect ref="fillLine"/>
                    <a:outerShdw dist="38100" dir="2700000" algn="tl">
                      <a:srgbClr val="999999"/>
                    </a:outerShdw>
                  </a:cont>
                </a:effectDag>
                <a:sym typeface="+mn-ea"/>
              </a:rPr>
            </a:br>
            <a:r>
              <a:rPr lang="en-US" altLang="zh-CN" sz="4400" noProof="1" smtClean="0">
                <a:solidFill>
                  <a:schemeClr val="tx1">
                    <a:lumMod val="85000"/>
                    <a:lumOff val="15000"/>
                  </a:schemeClr>
                </a:solidFill>
                <a:effectDag name="">
                  <a:effect ref="fillLine"/>
                  <a:cont type="tree" name="">
                    <a:effect ref="fillLine"/>
                    <a:outerShdw dist="38100" dir="13500000" algn="br">
                      <a:srgbClr val="FFFFFF"/>
                    </a:outerShdw>
                  </a:cont>
                  <a:cont type="tree" name="">
                    <a:effect ref="fillLine"/>
                    <a:outerShdw dist="38100" dir="2700000" algn="tl">
                      <a:srgbClr val="999999"/>
                    </a:outerShdw>
                  </a:cont>
                </a:effectDag>
                <a:sym typeface="+mn-ea"/>
              </a:rPr>
              <a:t>COMPUTER ARCHITETURE AND</a:t>
            </a:r>
            <a:r>
              <a:rPr lang="zh-CN" altLang="en-US" sz="4400" noProof="1" smtClean="0">
                <a:solidFill>
                  <a:schemeClr val="tx1">
                    <a:lumMod val="85000"/>
                    <a:lumOff val="15000"/>
                  </a:schemeClr>
                </a:solidFill>
                <a:effectDag name="">
                  <a:effect ref="fillLine"/>
                  <a:cont type="tree" name="">
                    <a:effect ref="fillLine"/>
                    <a:outerShdw dist="38100" dir="13500000" algn="br">
                      <a:srgbClr val="FFFFFF"/>
                    </a:outerShdw>
                  </a:cont>
                  <a:cont type="tree" name="">
                    <a:effect ref="fillLine"/>
                    <a:outerShdw dist="38100" dir="2700000" algn="tl">
                      <a:srgbClr val="999999"/>
                    </a:outerShdw>
                  </a:cont>
                </a:effectDag>
                <a:sym typeface="+mn-ea"/>
              </a:rPr>
              <a:t> </a:t>
            </a:r>
            <a:r>
              <a:rPr lang="en-US" altLang="zh-CN" sz="4400" noProof="1" smtClean="0">
                <a:solidFill>
                  <a:schemeClr val="tx1">
                    <a:lumMod val="85000"/>
                    <a:lumOff val="15000"/>
                  </a:schemeClr>
                </a:solidFill>
                <a:effectDag name="">
                  <a:effect ref="fillLine"/>
                  <a:cont type="tree" name="">
                    <a:effect ref="fillLine"/>
                    <a:outerShdw dist="38100" dir="13500000" algn="br">
                      <a:srgbClr val="FFFFFF"/>
                    </a:outerShdw>
                  </a:cont>
                  <a:cont type="tree" name="">
                    <a:effect ref="fillLine"/>
                    <a:outerShdw dist="38100" dir="2700000" algn="tl">
                      <a:srgbClr val="999999"/>
                    </a:outerShdw>
                  </a:cont>
                </a:effectDag>
                <a:sym typeface="+mn-ea"/>
              </a:rPr>
              <a:t>COMPUTER NETWORK</a:t>
            </a:r>
            <a:r>
              <a:rPr lang="en-US" altLang="zh-CN" sz="4400" noProof="1" smtClean="0">
                <a:solidFill>
                  <a:schemeClr val="bg1"/>
                </a:solidFill>
                <a:effectDag name="">
                  <a:effect ref="fillLine"/>
                  <a:cont type="tree" name="">
                    <a:effect ref="fillLine"/>
                    <a:outerShdw dist="38100" dir="13500000" algn="br">
                      <a:srgbClr val="FFFFFF"/>
                    </a:outerShdw>
                  </a:cont>
                  <a:cont type="tree" name="">
                    <a:effect ref="fillLine"/>
                    <a:outerShdw dist="38100" dir="2700000" algn="tl">
                      <a:srgbClr val="999999"/>
                    </a:outerShdw>
                  </a:cont>
                </a:effectDag>
                <a:sym typeface="+mn-ea"/>
              </a:rPr>
              <a:t/>
            </a:r>
            <a:br>
              <a:rPr lang="en-US" altLang="zh-CN" sz="4400" noProof="1" smtClean="0">
                <a:solidFill>
                  <a:schemeClr val="bg1"/>
                </a:solidFill>
                <a:effectDag name="">
                  <a:effect ref="fillLine"/>
                  <a:cont type="tree" name="">
                    <a:effect ref="fillLine"/>
                    <a:outerShdw dist="38100" dir="13500000" algn="br">
                      <a:srgbClr val="FFFFFF"/>
                    </a:outerShdw>
                  </a:cont>
                  <a:cont type="tree" name="">
                    <a:effect ref="fillLine"/>
                    <a:outerShdw dist="38100" dir="2700000" algn="tl">
                      <a:srgbClr val="999999"/>
                    </a:outerShdw>
                  </a:cont>
                </a:effectDag>
                <a:sym typeface="+mn-ea"/>
              </a:rPr>
            </a:br>
            <a:r>
              <a:rPr lang="en-US" altLang="zh-CN" sz="4400" noProof="1" smtClean="0">
                <a:solidFill>
                  <a:schemeClr val="bg1"/>
                </a:solidFill>
                <a:effectDag name="">
                  <a:effect ref="fillLine"/>
                  <a:cont type="tree" name="">
                    <a:effect ref="fillLine"/>
                    <a:outerShdw dist="38100" dir="13500000" algn="br">
                      <a:srgbClr val="FFFFFF"/>
                    </a:outerShdw>
                  </a:cont>
                  <a:cont type="tree" name="">
                    <a:effect ref="fillLine"/>
                    <a:outerShdw dist="38100" dir="2700000" algn="tl">
                      <a:srgbClr val="999999"/>
                    </a:outerShdw>
                  </a:cont>
                </a:effectDag>
                <a:sym typeface="+mn-ea"/>
              </a:rPr>
              <a:t/>
            </a:r>
            <a:br>
              <a:rPr lang="en-US" altLang="zh-CN" sz="4400" noProof="1" smtClean="0">
                <a:solidFill>
                  <a:schemeClr val="bg1"/>
                </a:solidFill>
                <a:effectDag name="">
                  <a:effect ref="fillLine"/>
                  <a:cont type="tree" name="">
                    <a:effect ref="fillLine"/>
                    <a:outerShdw dist="38100" dir="13500000" algn="br">
                      <a:srgbClr val="FFFFFF"/>
                    </a:outerShdw>
                  </a:cont>
                  <a:cont type="tree" name="">
                    <a:effect ref="fillLine"/>
                    <a:outerShdw dist="38100" dir="2700000" algn="tl">
                      <a:srgbClr val="999999"/>
                    </a:outerShdw>
                  </a:cont>
                </a:effectDag>
                <a:sym typeface="+mn-ea"/>
              </a:rPr>
            </a:br>
            <a:r>
              <a:rPr lang="en-US" altLang="zh-CN" sz="4400" noProof="1" smtClean="0">
                <a:solidFill>
                  <a:srgbClr val="FF0000"/>
                </a:solidFill>
                <a:effectLst>
                  <a:outerShdw blurRad="38100" dist="38100" dir="2700000">
                    <a:srgbClr val="FFFFFF"/>
                  </a:outerShdw>
                </a:effectLst>
                <a:sym typeface="+mn-ea"/>
              </a:rPr>
              <a:t>CHAPTER 2</a:t>
            </a:r>
            <a:br>
              <a:rPr lang="en-US" altLang="zh-CN" sz="4400" noProof="1" smtClean="0">
                <a:solidFill>
                  <a:srgbClr val="FF0000"/>
                </a:solidFill>
                <a:effectLst>
                  <a:outerShdw blurRad="38100" dist="38100" dir="2700000">
                    <a:srgbClr val="FFFFFF"/>
                  </a:outerShdw>
                </a:effectLst>
                <a:sym typeface="+mn-ea"/>
              </a:rPr>
            </a:br>
            <a:r>
              <a:rPr lang="en-US" altLang="zh-CN" sz="4400" noProof="1" smtClean="0">
                <a:solidFill>
                  <a:srgbClr val="FF0000"/>
                </a:solidFill>
                <a:effectLst>
                  <a:outerShdw blurRad="38100" dist="38100" dir="2700000">
                    <a:srgbClr val="FFFFFF"/>
                  </a:outerShdw>
                </a:effectLst>
                <a:sym typeface="+mn-ea"/>
              </a:rPr>
              <a:t>System Software</a:t>
            </a:r>
            <a:br>
              <a:rPr lang="en-US" altLang="zh-CN" sz="4400" noProof="1" smtClean="0">
                <a:solidFill>
                  <a:srgbClr val="FF0000"/>
                </a:solidFill>
                <a:effectLst>
                  <a:outerShdw blurRad="38100" dist="38100" dir="2700000">
                    <a:srgbClr val="FFFFFF"/>
                  </a:outerShdw>
                </a:effectLst>
                <a:sym typeface="+mn-ea"/>
              </a:rPr>
            </a:br>
            <a:r>
              <a:rPr lang="en-US" altLang="zh-CN" sz="4400" noProof="1" smtClean="0">
                <a:solidFill>
                  <a:srgbClr val="FF0000"/>
                </a:solidFill>
                <a:effectLst>
                  <a:outerShdw blurRad="38100" dist="38100" dir="2700000">
                    <a:srgbClr val="FFFFFF"/>
                  </a:outerShdw>
                </a:effectLst>
                <a:sym typeface="+mn-ea"/>
              </a:rPr>
              <a:t/>
            </a:r>
            <a:br>
              <a:rPr lang="en-US" altLang="zh-CN" sz="4400" noProof="1" smtClean="0">
                <a:solidFill>
                  <a:srgbClr val="FF0000"/>
                </a:solidFill>
                <a:effectLst>
                  <a:outerShdw blurRad="38100" dist="38100" dir="2700000">
                    <a:srgbClr val="FFFFFF"/>
                  </a:outerShdw>
                </a:effectLst>
                <a:sym typeface="+mn-ea"/>
              </a:rPr>
            </a:br>
            <a:r>
              <a:rPr lang="en-US" altLang="zh-CN" sz="4400" smtClean="0">
                <a:solidFill>
                  <a:srgbClr val="00B0F0"/>
                </a:solidFill>
                <a:sym typeface="宋体" pitchFamily="2" charset="-122"/>
              </a:rPr>
              <a:t>2.1  WINDOWS 10</a:t>
            </a:r>
            <a:r>
              <a:rPr lang="en-US" altLang="zh-CN" sz="4400" smtClean="0">
                <a:solidFill>
                  <a:srgbClr val="FF3300"/>
                </a:solidFill>
                <a:sym typeface="宋体" pitchFamily="2" charset="-122"/>
              </a:rPr>
              <a:t/>
            </a:r>
            <a:br>
              <a:rPr lang="en-US" altLang="zh-CN" sz="4400" smtClean="0">
                <a:solidFill>
                  <a:srgbClr val="FF3300"/>
                </a:solidFill>
                <a:sym typeface="宋体" pitchFamily="2" charset="-122"/>
              </a:rPr>
            </a:br>
            <a:r>
              <a:rPr lang="en-US" altLang="zh-CN" sz="4400" noProof="1" smtClean="0">
                <a:solidFill>
                  <a:srgbClr val="FF0000"/>
                </a:solidFill>
                <a:effectLst>
                  <a:outerShdw blurRad="38100" dist="38100" dir="2700000">
                    <a:srgbClr val="FFFFFF"/>
                  </a:outerShdw>
                </a:effectLst>
                <a:sym typeface="+mn-ea"/>
              </a:rPr>
              <a:t/>
            </a:r>
            <a:br>
              <a:rPr lang="en-US" altLang="zh-CN" sz="4400" noProof="1" smtClean="0">
                <a:solidFill>
                  <a:srgbClr val="FF0000"/>
                </a:solidFill>
                <a:effectLst>
                  <a:outerShdw blurRad="38100" dist="38100" dir="2700000">
                    <a:srgbClr val="FFFFFF"/>
                  </a:outerShdw>
                </a:effectLst>
                <a:sym typeface="+mn-ea"/>
              </a:rPr>
            </a:b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6562" name="Picture 2" descr="https://static.avast.com/support/kb/images/v2021/avkb225/en/v1_run_app.png"/>
          <p:cNvPicPr>
            <a:picLocks noChangeAspect="1" noChangeArrowheads="1"/>
          </p:cNvPicPr>
          <p:nvPr/>
        </p:nvPicPr>
        <p:blipFill>
          <a:blip r:embed="rId2"/>
          <a:srcRect/>
          <a:stretch>
            <a:fillRect/>
          </a:stretch>
        </p:blipFill>
        <p:spPr bwMode="auto">
          <a:xfrm>
            <a:off x="285720" y="357166"/>
            <a:ext cx="7914931" cy="5286412"/>
          </a:xfrm>
          <a:prstGeom prst="rect">
            <a:avLst/>
          </a:prstGeom>
          <a:noFill/>
        </p:spPr>
      </p:pic>
      <p:sp>
        <p:nvSpPr>
          <p:cNvPr id="3" name="TextBox 2"/>
          <p:cNvSpPr txBox="1"/>
          <p:nvPr/>
        </p:nvSpPr>
        <p:spPr>
          <a:xfrm>
            <a:off x="5643570" y="6143644"/>
            <a:ext cx="2138727" cy="369332"/>
          </a:xfrm>
          <a:prstGeom prst="rect">
            <a:avLst/>
          </a:prstGeom>
          <a:noFill/>
        </p:spPr>
        <p:txBody>
          <a:bodyPr wrap="none" rtlCol="0">
            <a:spAutoFit/>
          </a:bodyPr>
          <a:lstStyle/>
          <a:p>
            <a:r>
              <a:rPr lang="en-US" altLang="zh-CN" smtClean="0"/>
              <a:t>From the Internet</a:t>
            </a:r>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pPr algn="just">
              <a:lnSpc>
                <a:spcPct val="90000"/>
              </a:lnSpc>
              <a:defRPr/>
            </a:pPr>
            <a:r>
              <a:rPr lang="en-US" altLang="zh-CN" sz="2400" noProof="1" smtClean="0">
                <a:sym typeface="+mn-ea"/>
              </a:rPr>
              <a:t>　　As in the past, we will offer different Windows editions that are tailored for various device families and uses. </a:t>
            </a:r>
            <a:endParaRPr lang="en-US" altLang="zh-CN" sz="2400" noProof="1" smtClean="0">
              <a:sym typeface="+mn-ea"/>
            </a:endParaRPr>
          </a:p>
          <a:p>
            <a:pPr algn="just">
              <a:lnSpc>
                <a:spcPct val="90000"/>
              </a:lnSpc>
              <a:defRPr/>
            </a:pPr>
            <a:r>
              <a:rPr lang="en-US" altLang="zh-CN" sz="2400" noProof="1" smtClean="0">
                <a:sym typeface="+mn-ea"/>
              </a:rPr>
              <a:t>These </a:t>
            </a:r>
            <a:r>
              <a:rPr lang="en-US" altLang="zh-CN" sz="2400" noProof="1" smtClean="0">
                <a:sym typeface="+mn-ea"/>
              </a:rPr>
              <a:t>different editions address specific needs of our various customers, from consumers to small businesses to the largest enterprises.</a:t>
            </a:r>
            <a:endParaRPr lang="en-US" altLang="zh-CN" sz="2400" noProof="1" smtClean="0"/>
          </a:p>
          <a:p>
            <a:endParaRPr lang="zh-CN" altLang="en-US"/>
          </a:p>
        </p:txBody>
      </p:sp>
      <p:sp>
        <p:nvSpPr>
          <p:cNvPr id="3" name="标题 2"/>
          <p:cNvSpPr>
            <a:spLocks noGrp="1"/>
          </p:cNvSpPr>
          <p:nvPr>
            <p:ph type="title"/>
          </p:nvPr>
        </p:nvSpPr>
        <p:spPr/>
        <p:txBody>
          <a:bodyPr>
            <a:normAutofit/>
          </a:bodyPr>
          <a:lstStyle/>
          <a:p>
            <a:r>
              <a:rPr lang="en-US" altLang="zh-CN" sz="4400" noProof="1" smtClean="0">
                <a:sym typeface="+mn-ea"/>
              </a:rPr>
              <a:t>3. Windows 10 Editions </a:t>
            </a:r>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428604"/>
            <a:ext cx="8229600" cy="5578687"/>
          </a:xfrm>
        </p:spPr>
        <p:txBody>
          <a:bodyPr>
            <a:normAutofit fontScale="92500"/>
          </a:bodyPr>
          <a:lstStyle/>
          <a:p>
            <a:pPr>
              <a:lnSpc>
                <a:spcPct val="110000"/>
              </a:lnSpc>
            </a:pPr>
            <a:r>
              <a:rPr lang="en-US" altLang="zh-CN" sz="2400" b="1" smtClean="0"/>
              <a:t>Windows 10 Home </a:t>
            </a:r>
            <a:r>
              <a:rPr lang="en-US" altLang="zh-CN" sz="2400" smtClean="0"/>
              <a:t>is the consumer-focused desktop edition. </a:t>
            </a:r>
            <a:endParaRPr lang="en-US" altLang="zh-CN" sz="2400" smtClean="0"/>
          </a:p>
          <a:p>
            <a:pPr>
              <a:lnSpc>
                <a:spcPct val="110000"/>
              </a:lnSpc>
            </a:pPr>
            <a:r>
              <a:rPr lang="en-US" altLang="zh-CN" sz="2400" smtClean="0"/>
              <a:t>It </a:t>
            </a:r>
            <a:r>
              <a:rPr lang="en-US" altLang="zh-CN" sz="2400" smtClean="0"/>
              <a:t>offers a familiar and personal experience for PCs, tablets and 2-in-1s.</a:t>
            </a:r>
          </a:p>
          <a:p>
            <a:pPr>
              <a:lnSpc>
                <a:spcPct val="110000"/>
              </a:lnSpc>
            </a:pPr>
            <a:endParaRPr lang="en-US" altLang="zh-CN" sz="2400" smtClean="0"/>
          </a:p>
          <a:p>
            <a:pPr>
              <a:lnSpc>
                <a:spcPct val="110000"/>
              </a:lnSpc>
            </a:pPr>
            <a:r>
              <a:rPr lang="en-US" altLang="zh-CN" sz="2400" b="1" smtClean="0"/>
              <a:t>Windows </a:t>
            </a:r>
            <a:r>
              <a:rPr lang="en-US" altLang="zh-CN" sz="2400" b="1" smtClean="0"/>
              <a:t>10 Mobile </a:t>
            </a:r>
            <a:r>
              <a:rPr lang="en-US" altLang="zh-CN" sz="2400" smtClean="0"/>
              <a:t>is designed to deliver the best user experience on smaller, mobile, touch-centric devices like smartphones and small tablets.</a:t>
            </a:r>
          </a:p>
          <a:p>
            <a:pPr>
              <a:lnSpc>
                <a:spcPct val="110000"/>
              </a:lnSpc>
            </a:pPr>
            <a:endParaRPr lang="en-US" altLang="zh-CN" sz="2400" b="1" smtClean="0"/>
          </a:p>
          <a:p>
            <a:pPr>
              <a:lnSpc>
                <a:spcPct val="110000"/>
              </a:lnSpc>
            </a:pPr>
            <a:r>
              <a:rPr lang="en-US" altLang="zh-CN" sz="2400" b="1" smtClean="0"/>
              <a:t>Windows </a:t>
            </a:r>
            <a:r>
              <a:rPr lang="en-US" altLang="zh-CN" sz="2400" b="1" smtClean="0"/>
              <a:t>10 Pro </a:t>
            </a:r>
            <a:r>
              <a:rPr lang="en-US" altLang="zh-CN" sz="2400" smtClean="0"/>
              <a:t>is a desktop edition for PCs, tablets and 2-in-1s. </a:t>
            </a:r>
            <a:endParaRPr lang="en-US" altLang="zh-CN" sz="2400" smtClean="0"/>
          </a:p>
          <a:p>
            <a:pPr>
              <a:lnSpc>
                <a:spcPct val="110000"/>
              </a:lnSpc>
            </a:pPr>
            <a:r>
              <a:rPr lang="en-US" altLang="zh-CN" sz="2400" smtClean="0"/>
              <a:t>Building </a:t>
            </a:r>
            <a:r>
              <a:rPr lang="en-US" altLang="zh-CN" sz="2400" smtClean="0"/>
              <a:t>upon both the familiar and innovative features of Windows 10 Home, it has many extra features to meet the diverse needs of small businesses.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428604"/>
            <a:ext cx="8229600" cy="5578687"/>
          </a:xfrm>
        </p:spPr>
        <p:txBody>
          <a:bodyPr>
            <a:normAutofit/>
          </a:bodyPr>
          <a:lstStyle/>
          <a:p>
            <a:pPr>
              <a:lnSpc>
                <a:spcPct val="110000"/>
              </a:lnSpc>
            </a:pPr>
            <a:r>
              <a:rPr lang="en-US" altLang="zh-CN" sz="2400" b="1" smtClean="0"/>
              <a:t>Windows 10 Enterprise </a:t>
            </a:r>
            <a:r>
              <a:rPr lang="en-US" altLang="zh-CN" sz="2400" smtClean="0"/>
              <a:t>builds on Windows 10 Pro, adding advanced features designed to meet the demands of medium and large sized organizations.</a:t>
            </a:r>
          </a:p>
          <a:p>
            <a:pPr>
              <a:lnSpc>
                <a:spcPct val="110000"/>
              </a:lnSpc>
            </a:pPr>
            <a:endParaRPr lang="en-US" altLang="zh-CN" sz="2400" b="1" smtClean="0"/>
          </a:p>
          <a:p>
            <a:pPr>
              <a:lnSpc>
                <a:spcPct val="110000"/>
              </a:lnSpc>
            </a:pPr>
            <a:r>
              <a:rPr lang="en-US" altLang="zh-CN" sz="2400" b="1" smtClean="0"/>
              <a:t>Windows </a:t>
            </a:r>
            <a:r>
              <a:rPr lang="en-US" altLang="zh-CN" sz="2400" b="1" smtClean="0"/>
              <a:t>10 Education </a:t>
            </a:r>
            <a:r>
              <a:rPr lang="en-US" altLang="zh-CN" sz="2400" smtClean="0"/>
              <a:t>builds on Windows 10 Enterprise, and is designed to meet the needs of schools – staff, administrators, teachers and students.</a:t>
            </a:r>
          </a:p>
          <a:p>
            <a:pPr>
              <a:lnSpc>
                <a:spcPct val="110000"/>
              </a:lnSpc>
            </a:pPr>
            <a:endParaRPr lang="en-US" altLang="zh-CN" sz="2400" b="1" smtClean="0"/>
          </a:p>
          <a:p>
            <a:pPr>
              <a:lnSpc>
                <a:spcPct val="110000"/>
              </a:lnSpc>
            </a:pPr>
            <a:r>
              <a:rPr lang="en-US" altLang="zh-CN" sz="2400" b="1" smtClean="0"/>
              <a:t>Windows </a:t>
            </a:r>
            <a:r>
              <a:rPr lang="en-US" altLang="zh-CN" sz="2400" b="1" smtClean="0"/>
              <a:t>10 Mobile Enterprise </a:t>
            </a:r>
            <a:r>
              <a:rPr lang="en-US" altLang="zh-CN" sz="2400" smtClean="0"/>
              <a:t>is designed to deliver the best customer experience to business customers on smartphones and small tablets.</a:t>
            </a:r>
          </a:p>
          <a:p>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500034" y="2357430"/>
            <a:ext cx="8229600" cy="1143000"/>
          </a:xfrm>
        </p:spPr>
        <p:txBody>
          <a:bodyPr/>
          <a:lstStyle/>
          <a:p>
            <a:r>
              <a:rPr lang="en-US" altLang="zh-CN" smtClean="0">
                <a:solidFill>
                  <a:srgbClr val="0070C0"/>
                </a:solidFill>
              </a:rPr>
              <a:t>2.2 UNIX and LINUX</a:t>
            </a:r>
            <a:endParaRPr lang="zh-CN" altLang="en-US">
              <a:solidFill>
                <a:srgbClr val="0070C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normAutofit lnSpcReduction="10000"/>
          </a:bodyPr>
          <a:lstStyle/>
          <a:p>
            <a:pPr>
              <a:lnSpc>
                <a:spcPct val="130000"/>
              </a:lnSpc>
            </a:pPr>
            <a:r>
              <a:rPr lang="zh-CN" altLang="zh-CN" sz="2400" smtClean="0"/>
              <a:t>UNIX                      	一种计算机操作系统</a:t>
            </a:r>
          </a:p>
          <a:p>
            <a:r>
              <a:rPr lang="zh-CN" altLang="zh-CN" sz="2400" smtClean="0"/>
              <a:t>workstation                工作站</a:t>
            </a:r>
          </a:p>
          <a:p>
            <a:r>
              <a:rPr lang="zh-CN" altLang="zh-CN" sz="2400" smtClean="0"/>
              <a:t>multi-user                  多用户</a:t>
            </a:r>
          </a:p>
          <a:p>
            <a:r>
              <a:rPr lang="zh-CN" altLang="zh-CN" sz="2400" smtClean="0"/>
              <a:t>multi-task                  多任务</a:t>
            </a:r>
          </a:p>
          <a:p>
            <a:r>
              <a:rPr lang="zh-CN" altLang="zh-CN" sz="2400" smtClean="0"/>
              <a:t>job                       	作业</a:t>
            </a:r>
          </a:p>
          <a:p>
            <a:r>
              <a:rPr lang="zh-CN" altLang="zh-CN" sz="2400" smtClean="0"/>
              <a:t>kernel                    	内核</a:t>
            </a:r>
          </a:p>
          <a:p>
            <a:r>
              <a:rPr lang="zh-CN" altLang="zh-CN" sz="2400" smtClean="0"/>
              <a:t>interface                  	接口，界面</a:t>
            </a:r>
          </a:p>
          <a:p>
            <a:r>
              <a:rPr lang="zh-CN" altLang="zh-CN" sz="2400" smtClean="0"/>
              <a:t>system call                 	系统调用</a:t>
            </a:r>
          </a:p>
          <a:p>
            <a:r>
              <a:rPr lang="zh-CN" altLang="zh-CN" sz="2400" smtClean="0"/>
              <a:t>interpreter                  解释程序</a:t>
            </a:r>
          </a:p>
          <a:p>
            <a:r>
              <a:rPr lang="zh-CN" altLang="zh-CN" sz="2400" smtClean="0"/>
              <a:t>disk file                    	磁盘文件</a:t>
            </a:r>
          </a:p>
          <a:p>
            <a:r>
              <a:rPr lang="zh-CN" altLang="zh-CN" sz="2400" smtClean="0"/>
              <a:t>redirection                  重定向</a:t>
            </a:r>
          </a:p>
          <a:p>
            <a:endParaRPr lang="zh-CN" altLang="en-US"/>
          </a:p>
        </p:txBody>
      </p:sp>
      <p:sp>
        <p:nvSpPr>
          <p:cNvPr id="3" name="标题 2"/>
          <p:cNvSpPr>
            <a:spLocks noGrp="1"/>
          </p:cNvSpPr>
          <p:nvPr>
            <p:ph type="title"/>
          </p:nvPr>
        </p:nvSpPr>
        <p:spPr/>
        <p:txBody>
          <a:bodyPr>
            <a:normAutofit/>
          </a:bodyPr>
          <a:lstStyle/>
          <a:p>
            <a:r>
              <a:rPr lang="en-US" altLang="zh-CN" sz="4400" smtClean="0"/>
              <a:t>KEYWORDS</a:t>
            </a: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285728"/>
            <a:ext cx="8229600" cy="5721563"/>
          </a:xfrm>
        </p:spPr>
        <p:txBody>
          <a:bodyPr>
            <a:normAutofit fontScale="77500" lnSpcReduction="20000"/>
          </a:bodyPr>
          <a:lstStyle/>
          <a:p>
            <a:pPr>
              <a:lnSpc>
                <a:spcPct val="130000"/>
              </a:lnSpc>
            </a:pPr>
            <a:r>
              <a:rPr lang="zh-CN" altLang="zh-CN" sz="2400" smtClean="0"/>
              <a:t>device-independent      设备无关的 </a:t>
            </a:r>
          </a:p>
          <a:p>
            <a:pPr>
              <a:lnSpc>
                <a:spcPct val="130000"/>
              </a:lnSpc>
            </a:pPr>
            <a:r>
              <a:rPr lang="zh-CN" altLang="zh-CN" sz="2400" smtClean="0"/>
              <a:t>shell                       	外壳（程序）、命令解释程序</a:t>
            </a:r>
          </a:p>
          <a:p>
            <a:pPr>
              <a:lnSpc>
                <a:spcPct val="130000"/>
              </a:lnSpc>
            </a:pPr>
            <a:r>
              <a:rPr lang="zh-CN" altLang="zh-CN" sz="2400" smtClean="0"/>
              <a:t>Linux                      	以Linux命名的操作系统</a:t>
            </a:r>
          </a:p>
          <a:p>
            <a:pPr>
              <a:lnSpc>
                <a:spcPct val="130000"/>
              </a:lnSpc>
            </a:pPr>
            <a:r>
              <a:rPr lang="zh-CN" altLang="zh-CN" sz="2400" smtClean="0"/>
              <a:t>Gnu’s Not UNIX (GNU)     一个自由软件组织</a:t>
            </a:r>
          </a:p>
          <a:p>
            <a:pPr>
              <a:lnSpc>
                <a:spcPct val="130000"/>
              </a:lnSpc>
            </a:pPr>
            <a:r>
              <a:rPr lang="zh-CN" altLang="zh-CN" sz="2400" smtClean="0"/>
              <a:t>embedded system            嵌入式系统          </a:t>
            </a:r>
          </a:p>
          <a:p>
            <a:pPr>
              <a:lnSpc>
                <a:spcPct val="130000"/>
              </a:lnSpc>
            </a:pPr>
            <a:r>
              <a:rPr lang="zh-CN" altLang="zh-CN" sz="2400" smtClean="0"/>
              <a:t>firmware                  </a:t>
            </a:r>
            <a:r>
              <a:rPr lang="en-US" altLang="zh-CN" sz="2400" smtClean="0"/>
              <a:t>   </a:t>
            </a:r>
            <a:r>
              <a:rPr lang="zh-CN" altLang="zh-CN" sz="2400" smtClean="0"/>
              <a:t>  </a:t>
            </a:r>
            <a:r>
              <a:rPr lang="en-US" altLang="zh-CN" sz="2400" smtClean="0"/>
              <a:t>   </a:t>
            </a:r>
            <a:r>
              <a:rPr lang="zh-CN" altLang="zh-CN" sz="2400" smtClean="0"/>
              <a:t>固件</a:t>
            </a:r>
          </a:p>
          <a:p>
            <a:pPr>
              <a:lnSpc>
                <a:spcPct val="130000"/>
              </a:lnSpc>
            </a:pPr>
            <a:r>
              <a:rPr lang="zh-CN" altLang="zh-CN" sz="2400" smtClean="0"/>
              <a:t>tailor             设计，裁剪，加工，处理，编（特）制                          </a:t>
            </a:r>
          </a:p>
          <a:p>
            <a:pPr>
              <a:lnSpc>
                <a:spcPct val="130000"/>
              </a:lnSpc>
            </a:pPr>
            <a:r>
              <a:rPr lang="zh-CN" altLang="zh-CN" sz="2400" smtClean="0"/>
              <a:t>port                        	移植，端口</a:t>
            </a:r>
          </a:p>
          <a:p>
            <a:pPr>
              <a:lnSpc>
                <a:spcPct val="130000"/>
              </a:lnSpc>
            </a:pPr>
            <a:r>
              <a:rPr lang="zh-CN" altLang="zh-CN" sz="2400" smtClean="0"/>
              <a:t>localization              局部化，地方化，本地化</a:t>
            </a:r>
          </a:p>
          <a:p>
            <a:pPr>
              <a:lnSpc>
                <a:spcPct val="130000"/>
              </a:lnSpc>
            </a:pPr>
            <a:r>
              <a:rPr lang="zh-CN" altLang="zh-CN" sz="2400" smtClean="0"/>
              <a:t>security                    安全，安心，防护，保障</a:t>
            </a:r>
          </a:p>
          <a:p>
            <a:pPr>
              <a:lnSpc>
                <a:spcPct val="130000"/>
              </a:lnSpc>
            </a:pPr>
            <a:r>
              <a:rPr lang="zh-CN" altLang="zh-CN" sz="2400" smtClean="0"/>
              <a:t>widget </a:t>
            </a:r>
            <a:r>
              <a:rPr lang="en-US" altLang="zh-CN" sz="2400" smtClean="0"/>
              <a:t>	    	 </a:t>
            </a:r>
            <a:r>
              <a:rPr lang="zh-CN" altLang="zh-CN" sz="2400" smtClean="0"/>
              <a:t>小装置（窗口），</a:t>
            </a:r>
          </a:p>
          <a:p>
            <a:pPr>
              <a:lnSpc>
                <a:spcPct val="130000"/>
              </a:lnSpc>
            </a:pPr>
            <a:r>
              <a:rPr lang="en-US" altLang="zh-CN" sz="2400" smtClean="0"/>
              <a:t>			 </a:t>
            </a:r>
            <a:r>
              <a:rPr lang="zh-CN" altLang="zh-CN" sz="2400" smtClean="0"/>
              <a:t>窗口软件设计工具，界面构造（组件），</a:t>
            </a:r>
          </a:p>
          <a:p>
            <a:pPr>
              <a:lnSpc>
                <a:spcPct val="130000"/>
              </a:lnSpc>
            </a:pPr>
            <a:r>
              <a:rPr lang="zh-CN" altLang="zh-CN" sz="2400" smtClean="0"/>
              <a:t>　　                          图形设备，数据类型</a:t>
            </a:r>
          </a:p>
          <a:p>
            <a:pPr>
              <a:lnSpc>
                <a:spcPct val="130000"/>
              </a:lnSpc>
            </a:pPr>
            <a:r>
              <a:rPr lang="zh-CN" altLang="zh-CN" sz="2400" smtClean="0"/>
              <a:t>GUI</a:t>
            </a:r>
            <a:r>
              <a:rPr lang="en-US" altLang="zh-CN" sz="2400" smtClean="0"/>
              <a:t> </a:t>
            </a:r>
            <a:r>
              <a:rPr lang="zh-CN" altLang="zh-CN" sz="2400" smtClean="0"/>
              <a:t>(Graphic User Interface)    	图形用户界面</a:t>
            </a:r>
          </a:p>
          <a:p>
            <a:pPr>
              <a:lnSpc>
                <a:spcPct val="130000"/>
              </a:lnSpc>
            </a:pPr>
            <a:r>
              <a:rPr lang="zh-CN" altLang="zh-CN" sz="2400" smtClean="0"/>
              <a:t>human-machine interface       	人机界面</a:t>
            </a:r>
          </a:p>
          <a:p>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2000240"/>
            <a:ext cx="8229600" cy="3929090"/>
          </a:xfrm>
        </p:spPr>
        <p:txBody>
          <a:bodyPr>
            <a:normAutofit/>
          </a:bodyPr>
          <a:lstStyle/>
          <a:p>
            <a:pPr>
              <a:lnSpc>
                <a:spcPct val="90000"/>
              </a:lnSpc>
              <a:defRPr/>
            </a:pPr>
            <a:r>
              <a:rPr lang="en-US" altLang="zh-CN" sz="2400" noProof="1" smtClean="0"/>
              <a:t>　　UNIX is an operating system originally developed by Dennis Ritchie and Ken Thompson at AT &amp;T Bell Laboratories that allows a computer to handle multiple users and programs simultaneously. </a:t>
            </a:r>
            <a:endParaRPr lang="en-US" altLang="zh-CN" sz="2400" noProof="1" smtClean="0"/>
          </a:p>
          <a:p>
            <a:pPr>
              <a:lnSpc>
                <a:spcPct val="90000"/>
              </a:lnSpc>
              <a:defRPr/>
            </a:pPr>
            <a:endParaRPr lang="en-US" altLang="zh-CN" sz="2400" noProof="1" smtClean="0"/>
          </a:p>
          <a:p>
            <a:pPr>
              <a:lnSpc>
                <a:spcPct val="90000"/>
              </a:lnSpc>
              <a:defRPr/>
            </a:pPr>
            <a:r>
              <a:rPr lang="en-US" altLang="zh-CN" sz="2400" noProof="1" smtClean="0"/>
              <a:t>Since its development in the early 1970s, UNIX has been enhanced by many individuals and particularly by computer scientists at the University of California, Berkeley (known as Berkeley Software Distribution UNIX, or BSD UNIX). </a:t>
            </a:r>
          </a:p>
        </p:txBody>
      </p:sp>
      <p:sp>
        <p:nvSpPr>
          <p:cNvPr id="3" name="标题 2"/>
          <p:cNvSpPr>
            <a:spLocks noGrp="1"/>
          </p:cNvSpPr>
          <p:nvPr>
            <p:ph type="title"/>
          </p:nvPr>
        </p:nvSpPr>
        <p:spPr/>
        <p:txBody>
          <a:bodyPr>
            <a:normAutofit/>
          </a:bodyPr>
          <a:lstStyle/>
          <a:p>
            <a:r>
              <a:rPr lang="en-US" altLang="zh-CN" sz="4400" noProof="1" smtClean="0"/>
              <a:t>1. UNIX</a:t>
            </a:r>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481329"/>
            <a:ext cx="8229600" cy="3662184"/>
          </a:xfrm>
        </p:spPr>
        <p:txBody>
          <a:bodyPr/>
          <a:lstStyle/>
          <a:p>
            <a:pPr>
              <a:lnSpc>
                <a:spcPct val="90000"/>
              </a:lnSpc>
              <a:defRPr/>
            </a:pPr>
            <a:r>
              <a:rPr lang="en-US" altLang="zh-CN" sz="2800" noProof="1" smtClean="0"/>
              <a:t>This operating system is available on a wide variety of computer systems, ranging from personal computers to mainframes, and is available in other related forms.</a:t>
            </a:r>
          </a:p>
          <a:p>
            <a:pPr>
              <a:lnSpc>
                <a:spcPct val="90000"/>
              </a:lnSpc>
              <a:defRPr/>
            </a:pPr>
            <a:r>
              <a:rPr lang="en-US" altLang="zh-CN" sz="2800" noProof="1" smtClean="0"/>
              <a:t> AIX is in implementation that runs on IBM workstations, A/UX is a graphical version that runs on Macintosh computers; Solaris runs on Intel microprocessors.</a:t>
            </a:r>
            <a:endParaRPr lang="zh-CN" altLang="en-US" smtClean="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pPr algn="just">
              <a:lnSpc>
                <a:spcPct val="110000"/>
              </a:lnSpc>
            </a:pPr>
            <a:r>
              <a:rPr lang="en-US" altLang="zh-CN" sz="2400" smtClean="0"/>
              <a:t>　　(1) The UNIX system can support multi-users and multi-tasks</a:t>
            </a:r>
          </a:p>
          <a:p>
            <a:pPr algn="just">
              <a:lnSpc>
                <a:spcPct val="110000"/>
              </a:lnSpc>
            </a:pPr>
            <a:r>
              <a:rPr lang="en-US" altLang="zh-CN" sz="2400" smtClean="0"/>
              <a:t>　　(2) The UNIX System Kernel</a:t>
            </a:r>
          </a:p>
          <a:p>
            <a:pPr algn="just">
              <a:lnSpc>
                <a:spcPct val="110000"/>
              </a:lnSpc>
            </a:pPr>
            <a:r>
              <a:rPr lang="en-US" altLang="zh-CN" sz="2400" smtClean="0"/>
              <a:t>　　The kernel is the heart of the UNIX operating system, responsible for controlling the computer’s resources and scheduling user jobs so that each one gets its fair share of the resources.  </a:t>
            </a:r>
            <a:endParaRPr lang="en-US" altLang="zh-CN" sz="2400" smtClean="0"/>
          </a:p>
          <a:p>
            <a:pPr algn="just">
              <a:lnSpc>
                <a:spcPct val="110000"/>
              </a:lnSpc>
            </a:pPr>
            <a:r>
              <a:rPr lang="en-US" altLang="zh-CN" sz="2400" smtClean="0"/>
              <a:t>Programs </a:t>
            </a:r>
            <a:r>
              <a:rPr lang="en-US" altLang="zh-CN" sz="2400" smtClean="0"/>
              <a:t>interact with the kernel through special functions with well-known names, called system calls.</a:t>
            </a:r>
          </a:p>
          <a:p>
            <a:endParaRPr lang="zh-CN" altLang="en-US"/>
          </a:p>
        </p:txBody>
      </p:sp>
      <p:sp>
        <p:nvSpPr>
          <p:cNvPr id="3" name="标题 2"/>
          <p:cNvSpPr>
            <a:spLocks noGrp="1"/>
          </p:cNvSpPr>
          <p:nvPr>
            <p:ph type="title"/>
          </p:nvPr>
        </p:nvSpPr>
        <p:spPr/>
        <p:txBody>
          <a:bodyPr>
            <a:normAutofit/>
          </a:bodyPr>
          <a:lstStyle/>
          <a:p>
            <a:r>
              <a:rPr lang="en-US" altLang="zh-CN" sz="4400" smtClean="0"/>
              <a:t>Features：</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28596" y="1447800"/>
            <a:ext cx="8258204" cy="4572000"/>
          </a:xfrm>
        </p:spPr>
        <p:txBody>
          <a:bodyPr>
            <a:normAutofit fontScale="92500" lnSpcReduction="10000"/>
          </a:bodyPr>
          <a:lstStyle/>
          <a:p>
            <a:r>
              <a:rPr lang="en-US" altLang="zh-CN" smtClean="0"/>
              <a:t>   </a:t>
            </a:r>
            <a:r>
              <a:rPr lang="zh-CN" altLang="zh-CN" sz="2400" smtClean="0"/>
              <a:t>codename     	代号  </a:t>
            </a:r>
          </a:p>
          <a:p>
            <a:r>
              <a:rPr lang="zh-CN" altLang="zh-CN" sz="2400" smtClean="0"/>
              <a:t>　availability    	可用性，有效性，利用率，利用度</a:t>
            </a:r>
          </a:p>
          <a:p>
            <a:r>
              <a:rPr lang="zh-CN" altLang="zh-CN" sz="2400" smtClean="0"/>
              <a:t>　upgrade       	升级，提高</a:t>
            </a:r>
          </a:p>
          <a:p>
            <a:r>
              <a:rPr lang="zh-CN" altLang="zh-CN" sz="2400" smtClean="0"/>
              <a:t>　licensed       	特许的，许可的</a:t>
            </a:r>
          </a:p>
          <a:p>
            <a:r>
              <a:rPr lang="zh-CN" altLang="zh-CN" sz="2400" smtClean="0"/>
              <a:t>　architecture        体系结构，结构，</a:t>
            </a:r>
          </a:p>
          <a:p>
            <a:r>
              <a:rPr lang="en-US" altLang="zh-CN" sz="2400" smtClean="0"/>
              <a:t>			</a:t>
            </a:r>
            <a:r>
              <a:rPr lang="zh-CN" altLang="zh-CN" sz="2400" smtClean="0"/>
              <a:t>层次结构，总体结构，结构格式</a:t>
            </a:r>
          </a:p>
          <a:p>
            <a:r>
              <a:rPr lang="zh-CN" altLang="zh-CN" sz="2400" smtClean="0"/>
              <a:t>　family        	族，类，系列，种类</a:t>
            </a:r>
          </a:p>
          <a:p>
            <a:r>
              <a:rPr lang="zh-CN" altLang="zh-CN" sz="2400" smtClean="0"/>
              <a:t>　phased out     	逐渐淘汰</a:t>
            </a:r>
          </a:p>
          <a:p>
            <a:r>
              <a:rPr lang="zh-CN" altLang="zh-CN" sz="2400" smtClean="0"/>
              <a:t>　console       	控制台</a:t>
            </a:r>
          </a:p>
          <a:p>
            <a:r>
              <a:rPr lang="zh-CN" altLang="zh-CN" sz="2400" smtClean="0"/>
              <a:t>　embedded     	嵌入式的</a:t>
            </a:r>
          </a:p>
          <a:p>
            <a:r>
              <a:rPr lang="zh-CN" altLang="zh-CN" sz="2400" smtClean="0"/>
              <a:t>    platform       	平台</a:t>
            </a:r>
            <a:endParaRPr lang="en-US" altLang="zh-CN" sz="2400" smtClean="0"/>
          </a:p>
          <a:p>
            <a:r>
              <a:rPr lang="zh-CN" altLang="en-US" sz="2400" smtClean="0"/>
              <a:t>    </a:t>
            </a:r>
            <a:r>
              <a:rPr lang="en-US" altLang="zh-CN" sz="2400" smtClean="0"/>
              <a:t>browser              </a:t>
            </a:r>
            <a:r>
              <a:rPr lang="zh-CN" altLang="en-US" sz="2400" smtClean="0"/>
              <a:t>浏览器</a:t>
            </a:r>
            <a:endParaRPr lang="zh-CN" altLang="en-US"/>
          </a:p>
        </p:txBody>
      </p:sp>
      <p:sp>
        <p:nvSpPr>
          <p:cNvPr id="2" name="标题 1"/>
          <p:cNvSpPr>
            <a:spLocks noGrp="1"/>
          </p:cNvSpPr>
          <p:nvPr>
            <p:ph type="title"/>
          </p:nvPr>
        </p:nvSpPr>
        <p:spPr/>
        <p:txBody>
          <a:bodyPr>
            <a:normAutofit/>
          </a:bodyPr>
          <a:lstStyle/>
          <a:p>
            <a:r>
              <a:rPr lang="en-US" altLang="zh-CN" smtClean="0"/>
              <a:t>KEYWORDS</a:t>
            </a:r>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500034" y="1857364"/>
            <a:ext cx="8229600" cy="4357718"/>
          </a:xfrm>
        </p:spPr>
        <p:txBody>
          <a:bodyPr>
            <a:normAutofit/>
          </a:bodyPr>
          <a:lstStyle/>
          <a:p>
            <a:pPr>
              <a:lnSpc>
                <a:spcPct val="110000"/>
              </a:lnSpc>
            </a:pPr>
            <a:r>
              <a:rPr lang="en-US" altLang="zh-CN" sz="2400" smtClean="0"/>
              <a:t>      (3) The shell</a:t>
            </a:r>
          </a:p>
          <a:p>
            <a:pPr>
              <a:lnSpc>
                <a:spcPct val="110000"/>
              </a:lnSpc>
            </a:pPr>
            <a:r>
              <a:rPr lang="en-US" altLang="zh-CN" sz="2400" smtClean="0"/>
              <a:t>　　The shell is a command interpreter that acts as an interface between users and the operating system. </a:t>
            </a:r>
            <a:endParaRPr lang="en-US" altLang="zh-CN" sz="2400" smtClean="0"/>
          </a:p>
          <a:p>
            <a:pPr>
              <a:lnSpc>
                <a:spcPct val="110000"/>
              </a:lnSpc>
            </a:pPr>
            <a:r>
              <a:rPr lang="en-US" altLang="zh-CN" sz="2400" smtClean="0"/>
              <a:t>When </a:t>
            </a:r>
            <a:r>
              <a:rPr lang="en-US" altLang="zh-CN" sz="2400" smtClean="0"/>
              <a:t>you enter a command at a terminal, the shell interprets the command and calls the program you want</a:t>
            </a:r>
            <a:r>
              <a:rPr lang="en-US" altLang="zh-CN" sz="2400" smtClean="0"/>
              <a:t>.</a:t>
            </a:r>
            <a:endParaRPr lang="en-US" altLang="zh-CN" sz="2400" smtClean="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6" name="Picture 2"/>
          <p:cNvPicPr>
            <a:picLocks noChangeAspect="1" noChangeArrowheads="1"/>
          </p:cNvPicPr>
          <p:nvPr/>
        </p:nvPicPr>
        <p:blipFill>
          <a:blip r:embed="rId2"/>
          <a:srcRect/>
          <a:stretch>
            <a:fillRect/>
          </a:stretch>
        </p:blipFill>
        <p:spPr bwMode="auto">
          <a:xfrm>
            <a:off x="55574" y="857232"/>
            <a:ext cx="9017020" cy="5072074"/>
          </a:xfrm>
          <a:prstGeom prst="rect">
            <a:avLst/>
          </a:prstGeom>
          <a:noFill/>
          <a:ln w="9525">
            <a:noFill/>
            <a:miter lim="800000"/>
            <a:headEnd/>
            <a:tailEnd/>
          </a:ln>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500034" y="1571612"/>
            <a:ext cx="8229600" cy="4643470"/>
          </a:xfrm>
        </p:spPr>
        <p:txBody>
          <a:bodyPr>
            <a:normAutofit/>
          </a:bodyPr>
          <a:lstStyle/>
          <a:p>
            <a:pPr>
              <a:lnSpc>
                <a:spcPct val="110000"/>
              </a:lnSpc>
            </a:pPr>
            <a:r>
              <a:rPr lang="en-US" altLang="zh-CN" sz="2400" smtClean="0"/>
              <a:t>　　(4) Device-Independent Input and Output</a:t>
            </a:r>
          </a:p>
          <a:p>
            <a:pPr>
              <a:lnSpc>
                <a:spcPct val="110000"/>
              </a:lnSpc>
            </a:pPr>
            <a:r>
              <a:rPr lang="en-US" altLang="zh-CN" sz="2400" smtClean="0"/>
              <a:t>　　Devices (such as a printer or terminal) and disk files all appear as files to UNIX programs. </a:t>
            </a:r>
            <a:endParaRPr lang="en-US" altLang="zh-CN" sz="2400" smtClean="0"/>
          </a:p>
          <a:p>
            <a:pPr>
              <a:lnSpc>
                <a:spcPct val="110000"/>
              </a:lnSpc>
            </a:pPr>
            <a:r>
              <a:rPr lang="en-US" altLang="zh-CN" sz="2400" smtClean="0"/>
              <a:t>When </a:t>
            </a:r>
            <a:r>
              <a:rPr lang="en-US" altLang="zh-CN" sz="2400" smtClean="0"/>
              <a:t>you give the UNIX operating system a command, you can instruct it to send the output to any one of several devices or files. </a:t>
            </a:r>
            <a:endParaRPr lang="en-US" altLang="zh-CN" sz="2400" smtClean="0"/>
          </a:p>
          <a:p>
            <a:pPr>
              <a:lnSpc>
                <a:spcPct val="110000"/>
              </a:lnSpc>
            </a:pPr>
            <a:r>
              <a:rPr lang="en-US" altLang="zh-CN" sz="2400" smtClean="0"/>
              <a:t>This </a:t>
            </a:r>
            <a:r>
              <a:rPr lang="en-US" altLang="zh-CN" sz="2400" smtClean="0"/>
              <a:t>diversion is called output redirection.</a:t>
            </a:r>
          </a:p>
          <a:p>
            <a:endParaRPr lang="zh-CN"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normAutofit/>
          </a:bodyPr>
          <a:lstStyle/>
          <a:p>
            <a:pPr>
              <a:lnSpc>
                <a:spcPct val="110000"/>
              </a:lnSpc>
              <a:defRPr/>
            </a:pPr>
            <a:r>
              <a:rPr lang="en-US" altLang="zh-CN" sz="2400" noProof="1" smtClean="0"/>
              <a:t>　　Linux is a UNIX-like and mostly POSIX-compliant computer operating system assembled under the model of free and open-source software development and distribution. </a:t>
            </a:r>
            <a:endParaRPr lang="en-US" altLang="zh-CN" sz="2400" noProof="1" smtClean="0"/>
          </a:p>
          <a:p>
            <a:pPr>
              <a:lnSpc>
                <a:spcPct val="110000"/>
              </a:lnSpc>
              <a:defRPr/>
            </a:pPr>
            <a:r>
              <a:rPr lang="en-US" altLang="zh-CN" sz="2400" noProof="1" smtClean="0"/>
              <a:t>The </a:t>
            </a:r>
            <a:r>
              <a:rPr lang="en-US" altLang="zh-CN" sz="2400" noProof="1" smtClean="0"/>
              <a:t>defining component of Linux is the Linux kernel, an operating system kernel first released on 5 October 1991 by Linus Torvalds. </a:t>
            </a:r>
            <a:endParaRPr lang="en-US" altLang="zh-CN" sz="2400" noProof="1" smtClean="0"/>
          </a:p>
          <a:p>
            <a:pPr>
              <a:lnSpc>
                <a:spcPct val="110000"/>
              </a:lnSpc>
              <a:defRPr/>
            </a:pPr>
            <a:r>
              <a:rPr lang="en-US" altLang="zh-CN" sz="2400" noProof="1" smtClean="0"/>
              <a:t>The </a:t>
            </a:r>
            <a:r>
              <a:rPr lang="en-US" altLang="zh-CN" sz="2400" noProof="1" smtClean="0"/>
              <a:t>Free Software Foundation uses the name GNU/Linux to describe the operating system, which has led to some controversy. </a:t>
            </a:r>
          </a:p>
          <a:p>
            <a:endParaRPr lang="zh-CN" altLang="en-US"/>
          </a:p>
        </p:txBody>
      </p:sp>
      <p:sp>
        <p:nvSpPr>
          <p:cNvPr id="3" name="标题 2"/>
          <p:cNvSpPr>
            <a:spLocks noGrp="1"/>
          </p:cNvSpPr>
          <p:nvPr>
            <p:ph type="title"/>
          </p:nvPr>
        </p:nvSpPr>
        <p:spPr/>
        <p:txBody>
          <a:bodyPr>
            <a:normAutofit/>
          </a:bodyPr>
          <a:lstStyle/>
          <a:p>
            <a:r>
              <a:rPr lang="en-US" altLang="zh-CN" sz="4400" noProof="1" smtClean="0"/>
              <a:t>2. Linux</a:t>
            </a:r>
            <a:endParaRPr lang="zh-C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714356"/>
            <a:ext cx="8229600" cy="5715040"/>
          </a:xfrm>
        </p:spPr>
        <p:txBody>
          <a:bodyPr>
            <a:normAutofit lnSpcReduction="10000"/>
          </a:bodyPr>
          <a:lstStyle/>
          <a:p>
            <a:r>
              <a:rPr lang="en-US" altLang="zh-CN" sz="2400" noProof="1" smtClean="0"/>
              <a:t>Linux was originally developed as a free operating system for Intel x86–based personal computers, but has since been ported to more computer hardware platforms than any other operating system. </a:t>
            </a:r>
          </a:p>
          <a:p>
            <a:r>
              <a:rPr lang="en-US" altLang="zh-CN" sz="2400" noProof="1" smtClean="0"/>
              <a:t>It is the leading operating system on servers and other big iron systems such as mainframe computers and supercomputers, but is used on only around 1.5% of desktop computers. </a:t>
            </a:r>
          </a:p>
          <a:p>
            <a:r>
              <a:rPr lang="en-US" altLang="zh-CN" sz="2400" noProof="1" smtClean="0"/>
              <a:t>Linux also runs on embedded systems, which are devices whose operating system is typically built into the firmware and is highly tailored to the system. </a:t>
            </a:r>
          </a:p>
          <a:p>
            <a:r>
              <a:rPr lang="en-US" altLang="zh-CN" sz="2400" b="1" noProof="1" smtClean="0"/>
              <a:t>Android</a:t>
            </a:r>
            <a:r>
              <a:rPr lang="en-US" altLang="zh-CN" sz="2400" noProof="1" smtClean="0"/>
              <a:t>, the most widely used operating system for tablets and smartphones, is built on top of the Linux kernel.</a:t>
            </a:r>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000108"/>
            <a:ext cx="8229600" cy="5007183"/>
          </a:xfrm>
        </p:spPr>
        <p:txBody>
          <a:bodyPr/>
          <a:lstStyle/>
          <a:p>
            <a:pPr algn="just">
              <a:lnSpc>
                <a:spcPct val="110000"/>
              </a:lnSpc>
              <a:defRPr/>
            </a:pPr>
            <a:r>
              <a:rPr lang="en-US" altLang="zh-CN" sz="2400" noProof="1" smtClean="0"/>
              <a:t>(1) Hardware support</a:t>
            </a:r>
          </a:p>
          <a:p>
            <a:pPr>
              <a:lnSpc>
                <a:spcPct val="110000"/>
              </a:lnSpc>
              <a:defRPr/>
            </a:pPr>
            <a:r>
              <a:rPr lang="en-US" altLang="zh-CN" sz="2400" noProof="1" smtClean="0"/>
              <a:t>　　Linux kernel is a widely ported operating system kernel; it runs on a highly diverse range of computer architectures, including the hand-held ARM-based iPAQ and the IBM mainframes System z9 or System z10—covering devices ranging from mobile phones to supercomputers, as showing as Figure 2-2.</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微信图片_20181108142844"/>
          <p:cNvPicPr>
            <a:picLocks noChangeAspect="1" noChangeArrowheads="1"/>
          </p:cNvPicPr>
          <p:nvPr/>
        </p:nvPicPr>
        <p:blipFill>
          <a:blip r:embed="rId2"/>
          <a:srcRect l="4558" t="13800" r="1315" b="15442"/>
          <a:stretch>
            <a:fillRect/>
          </a:stretch>
        </p:blipFill>
        <p:spPr bwMode="auto">
          <a:xfrm>
            <a:off x="289499" y="428604"/>
            <a:ext cx="8640219" cy="4858502"/>
          </a:xfrm>
          <a:prstGeom prst="rect">
            <a:avLst/>
          </a:prstGeom>
          <a:noFill/>
          <a:ln w="9525">
            <a:noFill/>
            <a:miter lim="800000"/>
            <a:headEnd/>
            <a:tailEnd/>
          </a:ln>
        </p:spPr>
      </p:pic>
      <p:sp>
        <p:nvSpPr>
          <p:cNvPr id="3" name="文本框 7169"/>
          <p:cNvSpPr txBox="1">
            <a:spLocks noChangeArrowheads="1"/>
          </p:cNvSpPr>
          <p:nvPr/>
        </p:nvSpPr>
        <p:spPr bwMode="auto">
          <a:xfrm>
            <a:off x="71406" y="5427005"/>
            <a:ext cx="8929718" cy="430887"/>
          </a:xfrm>
          <a:prstGeom prst="rect">
            <a:avLst/>
          </a:prstGeom>
          <a:noFill/>
          <a:ln w="9525">
            <a:noFill/>
            <a:miter lim="800000"/>
            <a:headEnd/>
            <a:tailEnd/>
          </a:ln>
        </p:spPr>
        <p:txBody>
          <a:bodyPr wrap="square">
            <a:spAutoFit/>
          </a:bodyPr>
          <a:lstStyle/>
          <a:p>
            <a:pPr algn="just">
              <a:lnSpc>
                <a:spcPct val="110000"/>
              </a:lnSpc>
            </a:pPr>
            <a:r>
              <a:rPr lang="en-US" altLang="zh-CN" sz="2000" smtClean="0"/>
              <a:t>Figure </a:t>
            </a:r>
            <a:r>
              <a:rPr lang="en-US" altLang="zh-CN" sz="2000"/>
              <a:t>2-2  Linux is ubiquitously found on various types of hardware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grpId="0" nodeType="withEffect">
                                  <p:stCondLst>
                                    <p:cond delay="0"/>
                                  </p:stCondLst>
                                  <p:childTnLst>
                                    <p:set>
                                      <p:cBhvr>
                                        <p:cTn id="6" dur="500" fill="hold">
                                          <p:stCondLst>
                                            <p:cond delay="0"/>
                                          </p:stCondLst>
                                        </p:cTn>
                                        <p:tgtEl>
                                          <p:spTgt spid="3"/>
                                        </p:tgtEl>
                                        <p:attrNameLst>
                                          <p:attrName>style.visibility</p:attrName>
                                        </p:attrNameLst>
                                      </p:cBhvr>
                                      <p:to>
                                        <p:strVal val="visible"/>
                                      </p:to>
                                    </p:set>
                                    <p:animEffect transition="in" filter="blinds(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8610" name="Picture 2" descr="https://img2.baidu.com/it/u=3654376867,4022566304&amp;fm=253&amp;fmt=auto&amp;app=120&amp;f=JPEG?w=640&amp;h=406"/>
          <p:cNvPicPr>
            <a:picLocks noChangeAspect="1" noChangeArrowheads="1"/>
          </p:cNvPicPr>
          <p:nvPr/>
        </p:nvPicPr>
        <p:blipFill>
          <a:blip r:embed="rId2"/>
          <a:srcRect/>
          <a:stretch>
            <a:fillRect/>
          </a:stretch>
        </p:blipFill>
        <p:spPr bwMode="auto">
          <a:xfrm>
            <a:off x="500035" y="642918"/>
            <a:ext cx="3143271" cy="1695138"/>
          </a:xfrm>
          <a:prstGeom prst="rect">
            <a:avLst/>
          </a:prstGeom>
          <a:noFill/>
        </p:spPr>
      </p:pic>
      <p:pic>
        <p:nvPicPr>
          <p:cNvPr id="68612" name="Picture 4" descr="https://img2.baidu.com/it/u=2296343347,3116641404&amp;fm=253&amp;fmt=auto&amp;app=138&amp;f=JPEG?w=526&amp;h=301"/>
          <p:cNvPicPr>
            <a:picLocks noChangeAspect="1" noChangeArrowheads="1"/>
          </p:cNvPicPr>
          <p:nvPr/>
        </p:nvPicPr>
        <p:blipFill>
          <a:blip r:embed="rId3"/>
          <a:srcRect/>
          <a:stretch>
            <a:fillRect/>
          </a:stretch>
        </p:blipFill>
        <p:spPr bwMode="auto">
          <a:xfrm>
            <a:off x="3357554" y="2428868"/>
            <a:ext cx="5010150" cy="2867025"/>
          </a:xfrm>
          <a:prstGeom prst="rect">
            <a:avLst/>
          </a:prstGeom>
          <a:noFill/>
        </p:spPr>
      </p:pic>
      <p:sp>
        <p:nvSpPr>
          <p:cNvPr id="4" name="TextBox 3"/>
          <p:cNvSpPr txBox="1"/>
          <p:nvPr/>
        </p:nvSpPr>
        <p:spPr>
          <a:xfrm>
            <a:off x="4929190" y="6072206"/>
            <a:ext cx="2138727" cy="369332"/>
          </a:xfrm>
          <a:prstGeom prst="rect">
            <a:avLst/>
          </a:prstGeom>
          <a:noFill/>
        </p:spPr>
        <p:txBody>
          <a:bodyPr wrap="none" rtlCol="0">
            <a:spAutoFit/>
          </a:bodyPr>
          <a:lstStyle/>
          <a:p>
            <a:r>
              <a:rPr lang="en-US" altLang="zh-CN" smtClean="0"/>
              <a:t>From the Internet</a:t>
            </a:r>
            <a:endParaRPr lang="zh-C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0658" name="Picture 2" descr="https://static.oschina.net/uploads/space/2012/0612/183406_KekC_557781.jpg"/>
          <p:cNvPicPr>
            <a:picLocks noChangeAspect="1" noChangeArrowheads="1"/>
          </p:cNvPicPr>
          <p:nvPr/>
        </p:nvPicPr>
        <p:blipFill>
          <a:blip r:embed="rId2"/>
          <a:srcRect/>
          <a:stretch>
            <a:fillRect/>
          </a:stretch>
        </p:blipFill>
        <p:spPr bwMode="auto">
          <a:xfrm>
            <a:off x="71437" y="342266"/>
            <a:ext cx="9001157" cy="5086998"/>
          </a:xfrm>
          <a:prstGeom prst="rect">
            <a:avLst/>
          </a:prstGeom>
          <a:noFill/>
        </p:spPr>
      </p:pic>
      <p:sp>
        <p:nvSpPr>
          <p:cNvPr id="3" name="TextBox 2"/>
          <p:cNvSpPr txBox="1"/>
          <p:nvPr/>
        </p:nvSpPr>
        <p:spPr>
          <a:xfrm>
            <a:off x="3571868" y="6143644"/>
            <a:ext cx="2138727" cy="369332"/>
          </a:xfrm>
          <a:prstGeom prst="rect">
            <a:avLst/>
          </a:prstGeom>
          <a:noFill/>
        </p:spPr>
        <p:txBody>
          <a:bodyPr wrap="none" rtlCol="0">
            <a:spAutoFit/>
          </a:bodyPr>
          <a:lstStyle/>
          <a:p>
            <a:r>
              <a:rPr lang="en-US" altLang="zh-CN" smtClean="0"/>
              <a:t>From the Internet</a:t>
            </a:r>
            <a:endParaRPr lang="zh-CN"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714356"/>
            <a:ext cx="8229600" cy="5292935"/>
          </a:xfrm>
        </p:spPr>
        <p:txBody>
          <a:bodyPr>
            <a:normAutofit/>
          </a:bodyPr>
          <a:lstStyle/>
          <a:p>
            <a:pPr algn="just">
              <a:lnSpc>
                <a:spcPct val="110000"/>
              </a:lnSpc>
              <a:defRPr/>
            </a:pPr>
            <a:r>
              <a:rPr lang="en-US" altLang="zh-CN" sz="2400" noProof="1" smtClean="0"/>
              <a:t>(2) Uses</a:t>
            </a:r>
          </a:p>
          <a:p>
            <a:pPr>
              <a:lnSpc>
                <a:spcPct val="110000"/>
              </a:lnSpc>
              <a:defRPr/>
            </a:pPr>
            <a:r>
              <a:rPr lang="en-US" altLang="zh-CN" sz="2400" noProof="1" smtClean="0"/>
              <a:t>　　Beside the Linux distributions designed for general-purpose use on desktops and servers, distributions may be specialized for different purposes including: computer architecture support, embedded systems, stability, security, localization to a specific region or language, targeting of specific user groups, support for real-time applications, or commitment to a given desktop environment.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14400" y="642918"/>
            <a:ext cx="7772400" cy="5376882"/>
          </a:xfrm>
        </p:spPr>
        <p:txBody>
          <a:bodyPr>
            <a:normAutofit fontScale="92500"/>
          </a:bodyPr>
          <a:lstStyle/>
          <a:p>
            <a:pPr>
              <a:lnSpc>
                <a:spcPct val="130000"/>
              </a:lnSpc>
            </a:pPr>
            <a:r>
              <a:rPr lang="en-US" altLang="zh-CN" sz="2400" smtClean="0"/>
              <a:t>   </a:t>
            </a:r>
            <a:r>
              <a:rPr lang="zh-CN" altLang="zh-CN" sz="2400" smtClean="0"/>
              <a:t>touch          	触摸</a:t>
            </a:r>
          </a:p>
          <a:p>
            <a:r>
              <a:rPr lang="zh-CN" altLang="zh-CN" sz="2400" smtClean="0"/>
              <a:t>　button         	按钮</a:t>
            </a:r>
          </a:p>
          <a:p>
            <a:r>
              <a:rPr lang="zh-CN" altLang="zh-CN" sz="2400" smtClean="0"/>
              <a:t>　taskbar         	任务栏（条）</a:t>
            </a:r>
          </a:p>
          <a:p>
            <a:r>
              <a:rPr lang="zh-CN" altLang="zh-CN" sz="2400" smtClean="0"/>
              <a:t>　tile            	平铺（并列）显示，铺切</a:t>
            </a:r>
          </a:p>
          <a:p>
            <a:r>
              <a:rPr lang="zh-CN" altLang="zh-CN" sz="2400" smtClean="0"/>
              <a:t>　resize          	调整（重设）大小</a:t>
            </a:r>
          </a:p>
          <a:p>
            <a:r>
              <a:rPr lang="zh-CN" altLang="zh-CN" sz="2400" smtClean="0"/>
              <a:t>　framework      	框架，构架，架构，体制组织</a:t>
            </a:r>
          </a:p>
          <a:p>
            <a:r>
              <a:rPr lang="zh-CN" altLang="zh-CN" sz="2400" smtClean="0"/>
              <a:t>　trackpad        	跟踪垫（板），轨迹板</a:t>
            </a:r>
          </a:p>
          <a:p>
            <a:r>
              <a:rPr lang="zh-CN" altLang="zh-CN" sz="2400" smtClean="0"/>
              <a:t>　snap           	抓取，快照，取图，快速移动</a:t>
            </a:r>
          </a:p>
          <a:p>
            <a:r>
              <a:rPr lang="zh-CN" altLang="zh-CN" sz="2400" smtClean="0"/>
              <a:t>　icon           	图标，图符</a:t>
            </a:r>
          </a:p>
          <a:p>
            <a:r>
              <a:rPr lang="zh-CN" altLang="zh-CN" sz="2400" smtClean="0"/>
              <a:t>    default         	默认，缺省</a:t>
            </a:r>
          </a:p>
          <a:p>
            <a:r>
              <a:rPr lang="zh-CN" altLang="zh-CN" sz="2400" smtClean="0"/>
              <a:t>    addressing      	编址，寻址，定址</a:t>
            </a:r>
          </a:p>
          <a:p>
            <a:r>
              <a:rPr lang="zh-CN" altLang="zh-CN" sz="2400" smtClean="0"/>
              <a:t>　screenshot      	屏幕快照</a:t>
            </a:r>
            <a:endParaRPr lang="en-US" altLang="zh-CN" sz="2400" smtClean="0"/>
          </a:p>
          <a:p>
            <a:r>
              <a:rPr lang="zh-CN" altLang="en-US" sz="2400" smtClean="0"/>
              <a:t>    </a:t>
            </a:r>
            <a:r>
              <a:rPr lang="en-US" altLang="zh-CN" sz="2400" smtClean="0"/>
              <a:t>Snap Assist        </a:t>
            </a:r>
            <a:r>
              <a:rPr lang="zh-CN" altLang="en-US" sz="2400" smtClean="0"/>
              <a:t>抓取助手   </a:t>
            </a:r>
            <a:r>
              <a:rPr lang="en-US" altLang="zh-CN" sz="2400" smtClean="0"/>
              <a:t>window  </a:t>
            </a:r>
            <a:r>
              <a:rPr lang="zh-CN" altLang="en-US" sz="2400" smtClean="0"/>
              <a:t>视窗</a:t>
            </a:r>
            <a:endParaRPr lang="zh-CN" altLang="zh-CN" sz="24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2357430"/>
            <a:ext cx="8229600" cy="3649861"/>
          </a:xfrm>
        </p:spPr>
        <p:txBody>
          <a:bodyPr>
            <a:normAutofit/>
          </a:bodyPr>
          <a:lstStyle/>
          <a:p>
            <a:pPr>
              <a:lnSpc>
                <a:spcPct val="110000"/>
              </a:lnSpc>
              <a:defRPr/>
            </a:pPr>
            <a:r>
              <a:rPr lang="en-US" altLang="zh-CN" sz="2400" noProof="1" smtClean="0"/>
              <a:t>As </a:t>
            </a:r>
            <a:r>
              <a:rPr lang="en-US" altLang="zh-CN" sz="2400" noProof="1" smtClean="0"/>
              <a:t>of 2015, over four hundred Linux distributions are actively developed, with about a dozen distributions being most popular for general-purpose use. </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357158" y="1142984"/>
            <a:ext cx="8229600" cy="4864307"/>
          </a:xfrm>
        </p:spPr>
        <p:txBody>
          <a:bodyPr/>
          <a:lstStyle/>
          <a:p>
            <a:pPr algn="just">
              <a:lnSpc>
                <a:spcPct val="110000"/>
              </a:lnSpc>
              <a:defRPr/>
            </a:pPr>
            <a:r>
              <a:rPr lang="en-US" altLang="zh-CN" sz="2400" noProof="1" smtClean="0"/>
              <a:t>(3) Desktop</a:t>
            </a:r>
          </a:p>
          <a:p>
            <a:pPr>
              <a:lnSpc>
                <a:spcPct val="110000"/>
              </a:lnSpc>
              <a:defRPr/>
            </a:pPr>
            <a:r>
              <a:rPr lang="en-US" altLang="zh-CN" sz="2400" noProof="1" smtClean="0"/>
              <a:t>　　The popularity of Linux on standard desktop computers and laptops has been increasing over the years. </a:t>
            </a:r>
            <a:endParaRPr lang="en-US" altLang="zh-CN" sz="2400" noProof="1" smtClean="0"/>
          </a:p>
          <a:p>
            <a:pPr>
              <a:lnSpc>
                <a:spcPct val="110000"/>
              </a:lnSpc>
              <a:defRPr/>
            </a:pPr>
            <a:r>
              <a:rPr lang="en-US" altLang="zh-CN" sz="2400" noProof="1" smtClean="0"/>
              <a:t>Currently </a:t>
            </a:r>
            <a:r>
              <a:rPr lang="en-US" altLang="zh-CN" sz="2400" noProof="1" smtClean="0"/>
              <a:t>most distributions include a graphical user environment, with the two most popular environments being GNOME (which can utilize additional shells such as the default GNOME Shell and Ubuntu Unity), and the KDE Plasma Desktop.</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357298"/>
            <a:ext cx="8229600" cy="4649993"/>
          </a:xfrm>
        </p:spPr>
        <p:txBody>
          <a:bodyPr/>
          <a:lstStyle/>
          <a:p>
            <a:r>
              <a:rPr lang="en-US" altLang="zh-CN" sz="2400" noProof="1" smtClean="0"/>
              <a:t>No single official Linux desktop exists: rather desktop environments and Linux distributions select components from a pool of free and open-source software with which they construct a GUI implementing some more or less strict design guide.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428736"/>
            <a:ext cx="8229600" cy="4578555"/>
          </a:xfrm>
        </p:spPr>
        <p:txBody>
          <a:bodyPr/>
          <a:lstStyle/>
          <a:p>
            <a:r>
              <a:rPr lang="en-US" altLang="zh-CN" sz="2400" noProof="1" smtClean="0"/>
              <a:t>GNOME</a:t>
            </a:r>
            <a:r>
              <a:rPr lang="en-US" altLang="zh-CN" sz="2400" noProof="1" smtClean="0"/>
              <a:t>, for example, has its human interface guidelines as a design guide, which gives the human–machine interface an important role, not just when doing the graphical design, but also when considering pople with disabilities, and even when focusing on security.</a:t>
            </a:r>
            <a:endParaRPr lang="zh-CN" alt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500034" y="357166"/>
            <a:ext cx="8229600" cy="947540"/>
          </a:xfrm>
        </p:spPr>
        <p:txBody>
          <a:bodyPr/>
          <a:lstStyle/>
          <a:p>
            <a:r>
              <a:rPr lang="en-US" altLang="zh-CN" sz="2400" smtClean="0"/>
              <a:t>Figure 2-3 shows the Visible software components of the Linux desktop stack.</a:t>
            </a:r>
            <a:endParaRPr lang="zh-CN" altLang="en-US"/>
          </a:p>
        </p:txBody>
      </p:sp>
      <p:pic>
        <p:nvPicPr>
          <p:cNvPr id="4" name="图片 1" descr="微信图片_20181108143314"/>
          <p:cNvPicPr>
            <a:picLocks noChangeAspect="1" noChangeArrowheads="1"/>
          </p:cNvPicPr>
          <p:nvPr/>
        </p:nvPicPr>
        <p:blipFill>
          <a:blip r:embed="rId2"/>
          <a:srcRect t="28043" r="3691" b="11812"/>
          <a:stretch>
            <a:fillRect/>
          </a:stretch>
        </p:blipFill>
        <p:spPr bwMode="auto">
          <a:xfrm>
            <a:off x="1000100" y="1285860"/>
            <a:ext cx="6991350" cy="2862262"/>
          </a:xfrm>
          <a:prstGeom prst="rect">
            <a:avLst/>
          </a:prstGeom>
          <a:noFill/>
          <a:ln w="9525">
            <a:noFill/>
            <a:miter lim="800000"/>
            <a:headEnd/>
            <a:tailEnd/>
          </a:ln>
        </p:spPr>
      </p:pic>
      <p:sp>
        <p:nvSpPr>
          <p:cNvPr id="5" name="文本框 2"/>
          <p:cNvSpPr txBox="1">
            <a:spLocks noChangeArrowheads="1"/>
          </p:cNvSpPr>
          <p:nvPr/>
        </p:nvSpPr>
        <p:spPr bwMode="auto">
          <a:xfrm>
            <a:off x="1000100" y="4643447"/>
            <a:ext cx="6786610" cy="1277273"/>
          </a:xfrm>
          <a:prstGeom prst="rect">
            <a:avLst/>
          </a:prstGeom>
          <a:noFill/>
          <a:ln w="9525">
            <a:noFill/>
            <a:miter lim="800000"/>
            <a:headEnd/>
            <a:tailEnd/>
          </a:ln>
        </p:spPr>
        <p:txBody>
          <a:bodyPr wrap="square">
            <a:spAutoFit/>
          </a:bodyPr>
          <a:lstStyle/>
          <a:p>
            <a:pPr algn="just">
              <a:lnSpc>
                <a:spcPct val="110000"/>
              </a:lnSpc>
              <a:defRPr/>
            </a:pPr>
            <a:r>
              <a:rPr lang="en-US" altLang="zh-CN" sz="1400" dirty="0"/>
              <a:t>Figure 2-3  Visible software components of the Linux desktop </a:t>
            </a:r>
            <a:r>
              <a:rPr lang="en-US" altLang="zh-CN" sz="1400"/>
              <a:t>stack </a:t>
            </a:r>
            <a:r>
              <a:rPr lang="en-US" altLang="zh-CN" sz="1400" noProof="1" smtClean="0"/>
              <a:t>Visible </a:t>
            </a:r>
            <a:r>
              <a:rPr lang="en-US" altLang="zh-CN" sz="1400" noProof="1"/>
              <a:t>software components of the Linux desktop stack include the display server, idget engines, and some of the more widespread widget toolkits. There are also compwonents users, not directly visible to end including D-Bus and </a:t>
            </a:r>
            <a:r>
              <a:rPr lang="en-US" altLang="zh-CN" sz="1400" noProof="1" smtClean="0"/>
              <a:t>PulseAudio.</a:t>
            </a:r>
            <a:endParaRPr lang="en-US" altLang="zh-CN" sz="1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5"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500034" y="2357430"/>
            <a:ext cx="8229600" cy="1143000"/>
          </a:xfrm>
        </p:spPr>
        <p:txBody>
          <a:bodyPr/>
          <a:lstStyle/>
          <a:p>
            <a:r>
              <a:rPr lang="en-US" altLang="zh-CN" smtClean="0">
                <a:solidFill>
                  <a:srgbClr val="0070C0"/>
                </a:solidFill>
              </a:rPr>
              <a:t>2.3 ANDROID</a:t>
            </a:r>
            <a:endParaRPr lang="zh-CN" altLang="en-US">
              <a:solidFill>
                <a:srgbClr val="0070C0"/>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normAutofit fontScale="92500"/>
          </a:bodyPr>
          <a:lstStyle/>
          <a:p>
            <a:pPr>
              <a:lnSpc>
                <a:spcPct val="130000"/>
              </a:lnSpc>
            </a:pPr>
            <a:r>
              <a:rPr lang="en-US" altLang="zh-CN" sz="2400" smtClean="0"/>
              <a:t>   </a:t>
            </a:r>
            <a:r>
              <a:rPr lang="zh-CN" altLang="zh-CN" sz="2400" smtClean="0"/>
              <a:t>middleware                      		中间件</a:t>
            </a:r>
          </a:p>
          <a:p>
            <a:r>
              <a:rPr lang="zh-CN" altLang="zh-CN" sz="2400" smtClean="0"/>
              <a:t>　API (Application Program Interface)  应用程序接口</a:t>
            </a:r>
          </a:p>
          <a:p>
            <a:r>
              <a:rPr lang="zh-CN" altLang="zh-CN" sz="2400" smtClean="0"/>
              <a:t>　framework                    框架，构架，架构，体制组织</a:t>
            </a:r>
          </a:p>
          <a:p>
            <a:r>
              <a:rPr lang="zh-CN" altLang="zh-CN" sz="2400" smtClean="0"/>
              <a:t>　smartphone                     	智能手机，智能电话</a:t>
            </a:r>
          </a:p>
          <a:p>
            <a:r>
              <a:rPr lang="zh-CN" altLang="zh-CN" sz="2400" smtClean="0"/>
              <a:t>　</a:t>
            </a:r>
            <a:r>
              <a:rPr lang="en-US" altLang="zh-CN" sz="2400" smtClean="0"/>
              <a:t>lightweight </a:t>
            </a:r>
            <a:r>
              <a:rPr lang="zh-CN" altLang="zh-CN" sz="2400" smtClean="0"/>
              <a:t>relational database     小型关系型数据库</a:t>
            </a:r>
          </a:p>
          <a:p>
            <a:r>
              <a:rPr lang="zh-CN" altLang="zh-CN" sz="2400" smtClean="0"/>
              <a:t>　streaming media                 		流媒体</a:t>
            </a:r>
          </a:p>
          <a:p>
            <a:r>
              <a:rPr lang="zh-CN" altLang="zh-CN" sz="2400" smtClean="0"/>
              <a:t>　threaded text messaging           线程文本消息</a:t>
            </a:r>
          </a:p>
          <a:p>
            <a:r>
              <a:rPr lang="zh-CN" altLang="zh-CN" sz="2400" smtClean="0"/>
              <a:t>    source code                     		源代码</a:t>
            </a:r>
          </a:p>
          <a:p>
            <a:r>
              <a:rPr lang="zh-CN" altLang="zh-CN" sz="2400" smtClean="0"/>
              <a:t>　proprietary software              专有软件，专利软件</a:t>
            </a:r>
          </a:p>
          <a:p>
            <a:r>
              <a:rPr lang="zh-CN" altLang="zh-CN" sz="2400" smtClean="0"/>
              <a:t>　alliance                        		联合，联盟</a:t>
            </a:r>
          </a:p>
          <a:p>
            <a:endParaRPr lang="zh-CN" altLang="en-US"/>
          </a:p>
        </p:txBody>
      </p:sp>
      <p:sp>
        <p:nvSpPr>
          <p:cNvPr id="3" name="标题 2"/>
          <p:cNvSpPr>
            <a:spLocks noGrp="1"/>
          </p:cNvSpPr>
          <p:nvPr>
            <p:ph type="title"/>
          </p:nvPr>
        </p:nvSpPr>
        <p:spPr/>
        <p:txBody>
          <a:bodyPr>
            <a:normAutofit/>
          </a:bodyPr>
          <a:lstStyle/>
          <a:p>
            <a:r>
              <a:rPr lang="en-US" altLang="zh-CN" sz="4400" smtClean="0"/>
              <a:t>KEYWORDS</a:t>
            </a:r>
            <a:endParaRPr lang="zh-CN" alt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r>
              <a:rPr lang="en-US" altLang="zh-CN" sz="2400" smtClean="0"/>
              <a:t>   </a:t>
            </a:r>
            <a:r>
              <a:rPr lang="zh-CN" altLang="zh-CN" sz="2400" smtClean="0"/>
              <a:t>consortium                    会，社，联盟，</a:t>
            </a:r>
          </a:p>
          <a:p>
            <a:r>
              <a:rPr lang="en-US" altLang="zh-CN" sz="2400" smtClean="0"/>
              <a:t>				 </a:t>
            </a:r>
            <a:r>
              <a:rPr lang="zh-CN" altLang="zh-CN" sz="2400" smtClean="0"/>
              <a:t>合作，财团，联营企业，</a:t>
            </a:r>
          </a:p>
          <a:p>
            <a:r>
              <a:rPr lang="zh-CN" altLang="zh-CN" sz="2400" smtClean="0"/>
              <a:t>　　                                   国际性企业</a:t>
            </a:r>
          </a:p>
          <a:p>
            <a:r>
              <a:rPr lang="zh-CN" altLang="zh-CN" sz="2400" smtClean="0"/>
              <a:t>　telecommunication        电信，远程通信</a:t>
            </a:r>
          </a:p>
          <a:p>
            <a:r>
              <a:rPr lang="zh-CN" altLang="zh-CN" sz="2400" smtClean="0"/>
              <a:t>　layout                            布局，布置，格式方案，</a:t>
            </a:r>
          </a:p>
          <a:p>
            <a:r>
              <a:rPr lang="en-US" altLang="zh-CN" sz="2400" smtClean="0"/>
              <a:t>				 </a:t>
            </a:r>
            <a:r>
              <a:rPr lang="zh-CN" altLang="zh-CN" sz="2400" smtClean="0"/>
              <a:t>规划，设计，草图，轮廓</a:t>
            </a:r>
          </a:p>
          <a:p>
            <a:endParaRPr lang="zh-CN" alt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571480"/>
            <a:ext cx="8229600" cy="5435811"/>
          </a:xfrm>
        </p:spPr>
        <p:txBody>
          <a:bodyPr>
            <a:normAutofit/>
          </a:bodyPr>
          <a:lstStyle/>
          <a:p>
            <a:pPr>
              <a:lnSpc>
                <a:spcPct val="110000"/>
              </a:lnSpc>
              <a:defRPr/>
            </a:pPr>
            <a:r>
              <a:rPr lang="en-US" altLang="zh-CN" sz="2400" noProof="1" smtClean="0"/>
              <a:t>Android is an operating system for touchscreen mobile devices such as smartphones and tablet computers. </a:t>
            </a:r>
          </a:p>
          <a:p>
            <a:pPr>
              <a:lnSpc>
                <a:spcPct val="110000"/>
              </a:lnSpc>
              <a:defRPr/>
            </a:pPr>
            <a:r>
              <a:rPr lang="en-US" altLang="zh-CN" sz="2400" noProof="1" smtClean="0"/>
              <a:t>It is developed by the Open Handset Alliance—a consortium of hardware, software, and telecommunication companies led by Google.</a:t>
            </a:r>
          </a:p>
          <a:p>
            <a:pPr>
              <a:lnSpc>
                <a:spcPct val="110000"/>
              </a:lnSpc>
              <a:defRPr/>
            </a:pPr>
            <a:r>
              <a:rPr lang="en-US" altLang="zh-CN" sz="2400" noProof="1" smtClean="0"/>
              <a:t>　　Android consists of a kernel based on the </a:t>
            </a:r>
            <a:r>
              <a:rPr lang="en-US" altLang="zh-CN" sz="2400" b="1" noProof="1" smtClean="0"/>
              <a:t>Linux kernel</a:t>
            </a:r>
            <a:r>
              <a:rPr lang="en-US" altLang="zh-CN" sz="2400" noProof="1" smtClean="0"/>
              <a:t>, with middleware, libraries and APIs written in C and application software running on an application framework which includes Java-compatible libraries based on Apache Harmony.</a:t>
            </a:r>
            <a:r>
              <a:rPr lang="en-US" altLang="zh-CN" sz="2400" noProof="1" smtClean="0">
                <a:hlinkClick r:id="rId2" action="ppaction://hlinksldjump"/>
              </a:rPr>
              <a:t> </a:t>
            </a:r>
            <a:endParaRPr lang="en-US" altLang="zh-CN" sz="2400" noProof="1" smtClean="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571480"/>
            <a:ext cx="8229600" cy="5435811"/>
          </a:xfrm>
        </p:spPr>
        <p:txBody>
          <a:bodyPr>
            <a:normAutofit/>
          </a:bodyPr>
          <a:lstStyle/>
          <a:p>
            <a:pPr>
              <a:lnSpc>
                <a:spcPct val="110000"/>
              </a:lnSpc>
              <a:defRPr/>
            </a:pPr>
            <a:r>
              <a:rPr lang="en-US" altLang="zh-CN" sz="2400" noProof="1" smtClean="0"/>
              <a:t>　　As of July 2013 the Google Play store has had over one million Android applications (“apps”) published, and over 50 billion applications downloaded. </a:t>
            </a:r>
          </a:p>
          <a:p>
            <a:pPr>
              <a:lnSpc>
                <a:spcPct val="110000"/>
              </a:lnSpc>
              <a:defRPr/>
            </a:pPr>
            <a:r>
              <a:rPr lang="en-US" altLang="zh-CN" sz="2400" noProof="1" smtClean="0"/>
              <a:t>A developer survey conducted in April—May 2013 found that 71% of mobile developers develop for Android. </a:t>
            </a:r>
          </a:p>
          <a:p>
            <a:pPr>
              <a:lnSpc>
                <a:spcPct val="110000"/>
              </a:lnSpc>
              <a:defRPr/>
            </a:pPr>
            <a:r>
              <a:rPr lang="en-US" altLang="zh-CN" sz="2400" noProof="1" smtClean="0"/>
              <a:t>At Google I/O 2014, the company revealed that there were over one billion active monthly Android users, up from 538 million in June 2013. </a:t>
            </a:r>
          </a:p>
          <a:p>
            <a:pPr>
              <a:lnSpc>
                <a:spcPct val="110000"/>
              </a:lnSpc>
              <a:defRPr/>
            </a:pPr>
            <a:r>
              <a:rPr lang="en-US" altLang="zh-CN" sz="2400" noProof="1" smtClean="0"/>
              <a:t>As of 2015, Android has the largest installed base of all general-purpose operating systems.</a:t>
            </a:r>
          </a:p>
          <a:p>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85720" y="1447800"/>
            <a:ext cx="8401080" cy="4624406"/>
          </a:xfrm>
        </p:spPr>
        <p:txBody>
          <a:bodyPr>
            <a:normAutofit fontScale="92500"/>
          </a:bodyPr>
          <a:lstStyle/>
          <a:p>
            <a:pPr marL="0" indent="256032" algn="just">
              <a:lnSpc>
                <a:spcPct val="125000"/>
              </a:lnSpc>
              <a:buNone/>
            </a:pPr>
            <a:r>
              <a:rPr lang="en-US" altLang="zh-CN" sz="2400" smtClean="0"/>
              <a:t>     </a:t>
            </a:r>
            <a:r>
              <a:rPr lang="en-US" altLang="zh-CN" sz="2400" noProof="1" smtClean="0"/>
              <a:t>Windows </a:t>
            </a:r>
            <a:r>
              <a:rPr lang="en-US" altLang="zh-CN" sz="2400" noProof="1" smtClean="0"/>
              <a:t>10 is an upcoming operating system developed by Microsoft as part of the Windows NT family of operating systems. </a:t>
            </a:r>
            <a:endParaRPr lang="en-US" altLang="zh-CN" sz="2400" noProof="1" smtClean="0"/>
          </a:p>
          <a:p>
            <a:pPr algn="just">
              <a:lnSpc>
                <a:spcPct val="125000"/>
              </a:lnSpc>
              <a:buNone/>
            </a:pPr>
            <a:r>
              <a:rPr lang="en-US" altLang="zh-CN" sz="2400" noProof="1" smtClean="0"/>
              <a:t>First </a:t>
            </a:r>
            <a:r>
              <a:rPr lang="en-US" altLang="zh-CN" sz="2400" noProof="1" smtClean="0"/>
              <a:t>presented in April 2014 at the Build Conference, it is scheduled to be released in mid-2015, and is currently in public beta testing through the Windows Insider program. </a:t>
            </a:r>
            <a:endParaRPr lang="en-US" altLang="zh-CN" sz="2400" noProof="1" smtClean="0"/>
          </a:p>
          <a:p>
            <a:pPr algn="just">
              <a:lnSpc>
                <a:spcPct val="125000"/>
              </a:lnSpc>
              <a:buNone/>
            </a:pPr>
            <a:r>
              <a:rPr lang="en-US" altLang="zh-CN" sz="2400" noProof="1" smtClean="0"/>
              <a:t>During </a:t>
            </a:r>
            <a:r>
              <a:rPr lang="en-US" altLang="zh-CN" sz="2400" noProof="1" smtClean="0"/>
              <a:t>its first year of availability, upgrades to Windows 10 will legally be offered at no charge for licensed consumer users of Windows 7 and Windows 8.1.</a:t>
            </a:r>
            <a:endParaRPr lang="zh-CN" altLang="en-US"/>
          </a:p>
        </p:txBody>
      </p:sp>
      <p:sp>
        <p:nvSpPr>
          <p:cNvPr id="6" name="标题 5"/>
          <p:cNvSpPr>
            <a:spLocks noGrp="1"/>
          </p:cNvSpPr>
          <p:nvPr>
            <p:ph type="title"/>
          </p:nvPr>
        </p:nvSpPr>
        <p:spPr/>
        <p:txBody>
          <a:bodyPr/>
          <a:lstStyle/>
          <a:p>
            <a:r>
              <a:rPr lang="en-US" altLang="zh-CN" smtClean="0"/>
              <a:t>2.1 Windows 10</a:t>
            </a:r>
            <a:endParaRPr lang="zh-CN" altLang="en-US"/>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357298"/>
            <a:ext cx="8229600" cy="4649993"/>
          </a:xfrm>
        </p:spPr>
        <p:txBody>
          <a:bodyPr>
            <a:normAutofit/>
          </a:bodyPr>
          <a:lstStyle/>
          <a:p>
            <a:pPr>
              <a:lnSpc>
                <a:spcPct val="110000"/>
              </a:lnSpc>
              <a:defRPr/>
            </a:pPr>
            <a:r>
              <a:rPr lang="en-US" altLang="zh-CN" sz="2400" noProof="1" smtClean="0"/>
              <a:t>Android’s source code is released by Google under open source licenses, although most Android devices ultimately ship with a combination of open source and proprietary software, including proprietary software developed and licensed by Google. </a:t>
            </a:r>
          </a:p>
          <a:p>
            <a:pPr>
              <a:lnSpc>
                <a:spcPct val="110000"/>
              </a:lnSpc>
              <a:buNone/>
              <a:defRPr/>
            </a:pPr>
            <a:endParaRPr lang="zh-CN" alt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571480"/>
            <a:ext cx="8229600" cy="5435811"/>
          </a:xfrm>
        </p:spPr>
        <p:txBody>
          <a:bodyPr>
            <a:normAutofit lnSpcReduction="10000"/>
          </a:bodyPr>
          <a:lstStyle/>
          <a:p>
            <a:pPr>
              <a:lnSpc>
                <a:spcPct val="110000"/>
              </a:lnSpc>
              <a:defRPr/>
            </a:pPr>
            <a:r>
              <a:rPr lang="en-US" altLang="zh-CN" sz="2400" noProof="1" smtClean="0"/>
              <a:t>　　Android is popular with technology companies which require a ready-made, low-cost and customizable operating system for high-tech devices. </a:t>
            </a:r>
          </a:p>
          <a:p>
            <a:pPr>
              <a:lnSpc>
                <a:spcPct val="110000"/>
              </a:lnSpc>
              <a:defRPr/>
            </a:pPr>
            <a:r>
              <a:rPr lang="en-US" altLang="zh-CN" sz="2400" noProof="1" smtClean="0"/>
              <a:t>Android’s open nature has encouraged a large community of developers and enthusiasts to use the open-source code as a foundation for community-driven projects, which add new features for advanced users or bring Android to devices which were officially released running other operating systems. </a:t>
            </a:r>
          </a:p>
          <a:p>
            <a:pPr>
              <a:lnSpc>
                <a:spcPct val="110000"/>
              </a:lnSpc>
              <a:defRPr/>
            </a:pPr>
            <a:r>
              <a:rPr lang="en-US" altLang="zh-CN" sz="2400" noProof="1" smtClean="0"/>
              <a:t>The operating system’s success has made it a target for patent litigation as part of the so-called “smartphone wars” between technology companies. </a:t>
            </a:r>
          </a:p>
          <a:p>
            <a:endParaRPr lang="zh-CN" alt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428604"/>
            <a:ext cx="8229600" cy="5578687"/>
          </a:xfrm>
        </p:spPr>
        <p:txBody>
          <a:bodyPr>
            <a:normAutofit/>
          </a:bodyPr>
          <a:lstStyle/>
          <a:p>
            <a:pPr>
              <a:lnSpc>
                <a:spcPct val="120000"/>
              </a:lnSpc>
              <a:defRPr/>
            </a:pPr>
            <a:r>
              <a:rPr lang="en-US" altLang="zh-CN" sz="2400" noProof="1" smtClean="0"/>
              <a:t>Current features and specifications in handset layouts include</a:t>
            </a:r>
          </a:p>
          <a:p>
            <a:pPr>
              <a:lnSpc>
                <a:spcPct val="120000"/>
              </a:lnSpc>
              <a:defRPr/>
            </a:pPr>
            <a:r>
              <a:rPr lang="en-US" altLang="zh-CN" sz="2400" noProof="1" smtClean="0"/>
              <a:t>　　(1) Platform</a:t>
            </a:r>
          </a:p>
          <a:p>
            <a:pPr>
              <a:lnSpc>
                <a:spcPct val="120000"/>
              </a:lnSpc>
              <a:defRPr/>
            </a:pPr>
            <a:r>
              <a:rPr lang="en-US" altLang="zh-CN" sz="2400" noProof="1" smtClean="0"/>
              <a:t>　　The platform is adaptable to larger, VGA, 2D graphics library, 3D graphics library based on OpenGL ES 2.0 specifications, and traditional smartphone layouts.</a:t>
            </a:r>
          </a:p>
          <a:p>
            <a:pPr>
              <a:lnSpc>
                <a:spcPct val="120000"/>
              </a:lnSpc>
              <a:defRPr/>
            </a:pPr>
            <a:r>
              <a:rPr lang="en-US" altLang="zh-CN" sz="2400" noProof="1" smtClean="0"/>
              <a:t>　　(2) Storage </a:t>
            </a:r>
          </a:p>
          <a:p>
            <a:pPr>
              <a:lnSpc>
                <a:spcPct val="120000"/>
              </a:lnSpc>
              <a:defRPr/>
            </a:pPr>
            <a:r>
              <a:rPr lang="en-US" altLang="zh-CN" sz="2400" noProof="1" smtClean="0"/>
              <a:t>　　SQLite, a lightweight relational database, is used for data storage purposes. </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428604"/>
            <a:ext cx="8229600" cy="5578687"/>
          </a:xfrm>
        </p:spPr>
        <p:txBody>
          <a:bodyPr>
            <a:normAutofit/>
          </a:bodyPr>
          <a:lstStyle/>
          <a:p>
            <a:pPr>
              <a:lnSpc>
                <a:spcPct val="120000"/>
              </a:lnSpc>
              <a:defRPr/>
            </a:pPr>
            <a:r>
              <a:rPr lang="en-US" altLang="zh-CN" sz="2400" noProof="1" smtClean="0"/>
              <a:t>        (3) Connectivity </a:t>
            </a:r>
          </a:p>
          <a:p>
            <a:pPr>
              <a:lnSpc>
                <a:spcPct val="120000"/>
              </a:lnSpc>
              <a:defRPr/>
            </a:pPr>
            <a:r>
              <a:rPr lang="en-US" altLang="zh-CN" sz="2400" noProof="1" smtClean="0"/>
              <a:t>　　Android supports connectivity technologies including GSM/EDGE, IDEN, CDMA, EV-DO, UMTS, Bluetooth, Wi-Fi, and etc. </a:t>
            </a:r>
          </a:p>
          <a:p>
            <a:pPr>
              <a:lnSpc>
                <a:spcPct val="120000"/>
              </a:lnSpc>
              <a:defRPr/>
            </a:pPr>
            <a:r>
              <a:rPr lang="en-US" altLang="zh-CN" sz="2400" noProof="1" smtClean="0"/>
              <a:t>　　(4) Messaging </a:t>
            </a:r>
          </a:p>
          <a:p>
            <a:pPr>
              <a:lnSpc>
                <a:spcPct val="120000"/>
              </a:lnSpc>
              <a:defRPr/>
            </a:pPr>
            <a:r>
              <a:rPr lang="en-US" altLang="zh-CN" sz="2400" noProof="1" smtClean="0"/>
              <a:t>　　SMS and MMS are available forms of messaging, including threaded text messaging and now Android Cloud To Device Messaging(  C2DM is also a part of Android Push Messaging service.</a:t>
            </a:r>
            <a:endParaRPr lang="zh-CN"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000108"/>
            <a:ext cx="8229600" cy="5007183"/>
          </a:xfrm>
        </p:spPr>
        <p:txBody>
          <a:bodyPr>
            <a:normAutofit/>
          </a:bodyPr>
          <a:lstStyle/>
          <a:p>
            <a:pPr>
              <a:defRPr/>
            </a:pPr>
            <a:r>
              <a:rPr lang="en-US" altLang="zh-CN" sz="2400" noProof="1" smtClean="0"/>
              <a:t>      (5) Web browser </a:t>
            </a:r>
          </a:p>
          <a:p>
            <a:pPr>
              <a:defRPr/>
            </a:pPr>
            <a:r>
              <a:rPr lang="en-US" altLang="zh-CN" sz="2400" noProof="1" smtClean="0"/>
              <a:t>　　The web browser available in Android is based on the open-source WebKit layout engine, coupled with Chrome’s V8 JavaScript engine.</a:t>
            </a:r>
          </a:p>
          <a:p>
            <a:pPr>
              <a:defRPr/>
            </a:pPr>
            <a:r>
              <a:rPr lang="en-US" altLang="zh-CN" sz="2400" noProof="1" smtClean="0"/>
              <a:t>　　(6) Java support </a:t>
            </a:r>
          </a:p>
          <a:p>
            <a:pPr>
              <a:defRPr/>
            </a:pPr>
            <a:r>
              <a:rPr lang="en-US" altLang="zh-CN" sz="2400" noProof="1" smtClean="0"/>
              <a:t>　　While most Android applications are written in Java, there is no Java Virtual Machine in the platform and Java byte code is not executed.</a:t>
            </a:r>
            <a:endParaRPr lang="en-US" altLang="zh-CN" sz="2400" baseline="30000" noProof="1" smtClean="0">
              <a:ln>
                <a:solidFill>
                  <a:srgbClr val="002060"/>
                </a:solidFill>
              </a:ln>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1357298"/>
            <a:ext cx="8229600" cy="4649993"/>
          </a:xfrm>
        </p:spPr>
        <p:txBody>
          <a:bodyPr>
            <a:normAutofit/>
          </a:bodyPr>
          <a:lstStyle/>
          <a:p>
            <a:pPr>
              <a:defRPr/>
            </a:pPr>
            <a:r>
              <a:rPr lang="en-US" altLang="zh-CN" sz="2400" noProof="1" smtClean="0"/>
              <a:t>　　(7) Media support </a:t>
            </a:r>
          </a:p>
          <a:p>
            <a:pPr>
              <a:defRPr/>
            </a:pPr>
            <a:r>
              <a:rPr lang="en-US" altLang="zh-CN" sz="2400" noProof="1" smtClean="0"/>
              <a:t>　　Android supports the following audio/video/still media formats: MP3, MIDI, WAV, JPEG, PNG, GIF, BMP and so forth.</a:t>
            </a:r>
          </a:p>
          <a:p>
            <a:pPr>
              <a:defRPr/>
            </a:pPr>
            <a:r>
              <a:rPr lang="en-US" altLang="zh-CN" sz="2400" noProof="1" smtClean="0"/>
              <a:t>　　(8) Streaming media support </a:t>
            </a:r>
          </a:p>
          <a:p>
            <a:pPr>
              <a:defRPr/>
            </a:pPr>
            <a:r>
              <a:rPr lang="en-US" altLang="zh-CN" sz="2400" noProof="1" smtClean="0"/>
              <a:t>　　RTP/RTSP streaming, HTML progressive download, Adobe Flash Streaming (RTMP) and HTTP Dynamic Streaming are supported.</a:t>
            </a:r>
            <a:endParaRPr lang="zh-CN" alt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457200" y="500042"/>
            <a:ext cx="8229600" cy="5507249"/>
          </a:xfrm>
        </p:spPr>
        <p:txBody>
          <a:bodyPr>
            <a:normAutofit/>
          </a:bodyPr>
          <a:lstStyle/>
          <a:p>
            <a:r>
              <a:rPr lang="en-US" altLang="zh-CN" sz="2400" smtClean="0"/>
              <a:t>      (9) Additional hardware support </a:t>
            </a:r>
          </a:p>
          <a:p>
            <a:r>
              <a:rPr lang="en-US" altLang="zh-CN" sz="2400" smtClean="0"/>
              <a:t>　　Android can use televisions (Android TV), car (Android Auto), wrist watches (Android Wear), still/digital cameras, game consoles, touchscreens, GPS, etc. </a:t>
            </a:r>
          </a:p>
          <a:p>
            <a:r>
              <a:rPr lang="en-US" altLang="zh-CN" sz="2400" smtClean="0"/>
              <a:t>　　(10) Video calling </a:t>
            </a:r>
          </a:p>
          <a:p>
            <a:r>
              <a:rPr lang="en-US" altLang="zh-CN" sz="2400" smtClean="0"/>
              <a:t>　　Android does not support native video calling, but some handsets have a customized version of the operating system that supports it.</a:t>
            </a:r>
          </a:p>
          <a:p>
            <a:r>
              <a:rPr lang="en-US" altLang="zh-CN" sz="2400" smtClean="0"/>
              <a:t>   There are another supports in handset layouts, they are multiple language, multitasking, multi-touch, bluetooth, voice based features, and screen capture.</a:t>
            </a:r>
          </a:p>
          <a:p>
            <a:endParaRPr lang="zh-CN" alt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86116" y="3357562"/>
            <a:ext cx="2109873" cy="369332"/>
          </a:xfrm>
          <a:prstGeom prst="rect">
            <a:avLst/>
          </a:prstGeom>
          <a:noFill/>
        </p:spPr>
        <p:txBody>
          <a:bodyPr wrap="none" rtlCol="0">
            <a:spAutoFit/>
          </a:bodyPr>
          <a:lstStyle/>
          <a:p>
            <a:r>
              <a:rPr lang="en-US" altLang="zh-CN" smtClean="0"/>
              <a:t>The End of this Section</a:t>
            </a:r>
            <a:endParaRPr lang="zh-CN" alt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000108"/>
            <a:ext cx="8229600" cy="5007183"/>
          </a:xfrm>
        </p:spPr>
        <p:txBody>
          <a:bodyPr>
            <a:normAutofit lnSpcReduction="10000"/>
          </a:bodyPr>
          <a:lstStyle/>
          <a:p>
            <a:pPr>
              <a:lnSpc>
                <a:spcPct val="125000"/>
              </a:lnSpc>
              <a:defRPr/>
            </a:pPr>
            <a:r>
              <a:rPr lang="en-US" altLang="zh-CN" sz="2400" noProof="1" smtClean="0"/>
              <a:t>The goal of Windows 10 is to unify the Windows PC, Windows Phone, Windows Embedded and Xbox One product families around a common internal core. </a:t>
            </a:r>
            <a:endParaRPr lang="en-US" altLang="zh-CN" sz="2400" noProof="1" smtClean="0"/>
          </a:p>
          <a:p>
            <a:pPr>
              <a:lnSpc>
                <a:spcPct val="125000"/>
              </a:lnSpc>
              <a:defRPr/>
            </a:pPr>
            <a:r>
              <a:rPr lang="en-US" altLang="zh-CN" sz="2400" noProof="1" smtClean="0"/>
              <a:t>These </a:t>
            </a:r>
            <a:r>
              <a:rPr lang="en-US" altLang="zh-CN" sz="2400" noProof="1" smtClean="0"/>
              <a:t>products will share a common, “universal” application architecture and Windows Store ecosystem that expands upon the Windows Runtime platform introduced by Windows 8. </a:t>
            </a:r>
            <a:endParaRPr lang="en-US" altLang="zh-CN" sz="2400" noProof="1" smtClean="0"/>
          </a:p>
          <a:p>
            <a:pPr>
              <a:lnSpc>
                <a:spcPct val="125000"/>
              </a:lnSpc>
              <a:defRPr/>
            </a:pPr>
            <a:r>
              <a:rPr lang="en-US" altLang="zh-CN" sz="2400" noProof="1" smtClean="0"/>
              <a:t>Windows </a:t>
            </a:r>
            <a:r>
              <a:rPr lang="en-US" altLang="zh-CN" sz="2400" noProof="1" smtClean="0"/>
              <a:t>10 will also introduce a new bundled web browser, Microsoft Edge, to replace Internet Explorer.</a:t>
            </a:r>
          </a:p>
          <a:p>
            <a:pPr>
              <a:lnSpc>
                <a:spcPct val="125000"/>
              </a:lnSpc>
              <a:defRPr/>
            </a:pPr>
            <a:r>
              <a:rPr lang="en-US" altLang="zh-CN" sz="2400" noProof="1" smtClean="0"/>
              <a:t>　　Figure 2-1 shows a Screenshot of Windows 10.</a:t>
            </a:r>
          </a:p>
          <a:p>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4" name="Picture 4" descr="https://img1.baidu.com/it/u=1631432368,2793002950&amp;fm=253&amp;fmt=auto&amp;app=138&amp;f=JPEG?w=750&amp;h=500"/>
          <p:cNvPicPr>
            <a:picLocks noChangeAspect="1" noChangeArrowheads="1"/>
          </p:cNvPicPr>
          <p:nvPr/>
        </p:nvPicPr>
        <p:blipFill>
          <a:blip r:embed="rId2"/>
          <a:srcRect/>
          <a:stretch>
            <a:fillRect/>
          </a:stretch>
        </p:blipFill>
        <p:spPr bwMode="auto">
          <a:xfrm>
            <a:off x="285720" y="214290"/>
            <a:ext cx="4893453" cy="3262302"/>
          </a:xfrm>
          <a:prstGeom prst="rect">
            <a:avLst/>
          </a:prstGeom>
          <a:noFill/>
        </p:spPr>
      </p:pic>
      <p:pic>
        <p:nvPicPr>
          <p:cNvPr id="16386" name="Picture 2" descr="https://nimg.ws.126.net/?url=http%3A%2F%2Fdingyue.ws.126.net%2F2021%2F0417%2F3545a234j00qrokik000nd000hs008zp.jpg&amp;thumbnail=660x2147483647&amp;quality=80&amp;type=jpg"/>
          <p:cNvPicPr>
            <a:picLocks noChangeAspect="1" noChangeArrowheads="1"/>
          </p:cNvPicPr>
          <p:nvPr/>
        </p:nvPicPr>
        <p:blipFill>
          <a:blip r:embed="rId3"/>
          <a:srcRect/>
          <a:stretch>
            <a:fillRect/>
          </a:stretch>
        </p:blipFill>
        <p:spPr bwMode="auto">
          <a:xfrm>
            <a:off x="2928926" y="3214686"/>
            <a:ext cx="6096000" cy="3429001"/>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my2023\2023专业外语\图片\QQ图片20230122162723.png"/>
          <p:cNvPicPr>
            <a:picLocks noChangeAspect="1" noChangeArrowheads="1"/>
          </p:cNvPicPr>
          <p:nvPr/>
        </p:nvPicPr>
        <p:blipFill>
          <a:blip r:embed="rId2"/>
          <a:srcRect/>
          <a:stretch>
            <a:fillRect/>
          </a:stretch>
        </p:blipFill>
        <p:spPr bwMode="auto">
          <a:xfrm>
            <a:off x="428596" y="857232"/>
            <a:ext cx="8279719" cy="4500594"/>
          </a:xfrm>
          <a:prstGeom prst="rect">
            <a:avLst/>
          </a:prstGeom>
          <a:noFill/>
        </p:spPr>
      </p:pic>
      <p:sp>
        <p:nvSpPr>
          <p:cNvPr id="3" name="TextBox 2"/>
          <p:cNvSpPr txBox="1"/>
          <p:nvPr/>
        </p:nvSpPr>
        <p:spPr>
          <a:xfrm>
            <a:off x="3428992" y="5786454"/>
            <a:ext cx="1851789" cy="369332"/>
          </a:xfrm>
          <a:prstGeom prst="rect">
            <a:avLst/>
          </a:prstGeom>
          <a:noFill/>
        </p:spPr>
        <p:txBody>
          <a:bodyPr wrap="none" rtlCol="0">
            <a:spAutoFit/>
          </a:bodyPr>
          <a:lstStyle/>
          <a:p>
            <a:r>
              <a:rPr lang="en-US" altLang="zh-CN" smtClean="0"/>
              <a:t>Microsoft Edge</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https://img2.baidu.com/it/u=3401834772,550051406&amp;fm=253&amp;fmt=auto&amp;app=120&amp;f=JPEG?w=640&amp;h=360"/>
          <p:cNvPicPr>
            <a:picLocks noChangeAspect="1" noChangeArrowheads="1"/>
          </p:cNvPicPr>
          <p:nvPr/>
        </p:nvPicPr>
        <p:blipFill>
          <a:blip r:embed="rId2"/>
          <a:srcRect/>
          <a:stretch>
            <a:fillRect/>
          </a:stretch>
        </p:blipFill>
        <p:spPr bwMode="auto">
          <a:xfrm>
            <a:off x="285720" y="357166"/>
            <a:ext cx="3714776" cy="2089562"/>
          </a:xfrm>
          <a:prstGeom prst="rect">
            <a:avLst/>
          </a:prstGeom>
          <a:noFill/>
        </p:spPr>
      </p:pic>
      <p:pic>
        <p:nvPicPr>
          <p:cNvPr id="1028" name="Picture 4" descr="https://gimg2.baidu.com/image_search/src=http%3A%2F%2Fimg.nga.178.com%2Fattachments%2Fmon_202109%2F05%2FduQj78-fct4ZbT3cSsg-g0.jpg&amp;refer=http%3A%2F%2Fimg.nga.178.com&amp;app=2002&amp;size=f9999,10000&amp;q=a80&amp;n=0&amp;g=0n&amp;fmt=auto?sec=1680052707&amp;t=b8786732c9b4d21269c27c7d3645acb4"/>
          <p:cNvPicPr>
            <a:picLocks noChangeAspect="1" noChangeArrowheads="1"/>
          </p:cNvPicPr>
          <p:nvPr/>
        </p:nvPicPr>
        <p:blipFill>
          <a:blip r:embed="rId3"/>
          <a:srcRect/>
          <a:stretch>
            <a:fillRect/>
          </a:stretch>
        </p:blipFill>
        <p:spPr bwMode="auto">
          <a:xfrm>
            <a:off x="4429124" y="1571612"/>
            <a:ext cx="4318029" cy="2428892"/>
          </a:xfrm>
          <a:prstGeom prst="rect">
            <a:avLst/>
          </a:prstGeom>
          <a:noFill/>
        </p:spPr>
      </p:pic>
      <p:pic>
        <p:nvPicPr>
          <p:cNvPr id="1030" name="Picture 6" descr="http://t15.baidu.com/it/u=3324303487,2226765091&amp;fm=224&amp;app=112&amp;f=JPEG?w=500&amp;h=374"/>
          <p:cNvPicPr>
            <a:picLocks noChangeAspect="1" noChangeArrowheads="1"/>
          </p:cNvPicPr>
          <p:nvPr/>
        </p:nvPicPr>
        <p:blipFill>
          <a:blip r:embed="rId4"/>
          <a:srcRect/>
          <a:stretch>
            <a:fillRect/>
          </a:stretch>
        </p:blipFill>
        <p:spPr bwMode="auto">
          <a:xfrm>
            <a:off x="500034" y="4143380"/>
            <a:ext cx="4143404" cy="2330665"/>
          </a:xfrm>
          <a:prstGeom prst="rect">
            <a:avLst/>
          </a:prstGeom>
          <a:noFill/>
        </p:spPr>
      </p:pic>
      <p:sp>
        <p:nvSpPr>
          <p:cNvPr id="5" name="TextBox 4"/>
          <p:cNvSpPr txBox="1"/>
          <p:nvPr/>
        </p:nvSpPr>
        <p:spPr>
          <a:xfrm>
            <a:off x="5715008" y="5572140"/>
            <a:ext cx="2138727" cy="369332"/>
          </a:xfrm>
          <a:prstGeom prst="rect">
            <a:avLst/>
          </a:prstGeom>
          <a:noFill/>
        </p:spPr>
        <p:txBody>
          <a:bodyPr wrap="none" rtlCol="0">
            <a:spAutoFit/>
          </a:bodyPr>
          <a:lstStyle/>
          <a:p>
            <a:r>
              <a:rPr lang="en-US" altLang="zh-CN" smtClean="0"/>
              <a:t>From the Internet</a:t>
            </a:r>
            <a:endParaRPr lang="zh-CN" altLang="en-US"/>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聚合">
  <a:themeElements>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聚合">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聚合">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247</TotalTime>
  <Words>1242</Words>
  <Application>Microsoft Office PowerPoint</Application>
  <PresentationFormat>全屏显示(4:3)</PresentationFormat>
  <Paragraphs>197</Paragraphs>
  <Slides>57</Slides>
  <Notes>2</Notes>
  <HiddenSlides>0</HiddenSlides>
  <MMClips>0</MMClips>
  <ScaleCrop>false</ScaleCrop>
  <HeadingPairs>
    <vt:vector size="4" baseType="variant">
      <vt:variant>
        <vt:lpstr>主题</vt:lpstr>
      </vt:variant>
      <vt:variant>
        <vt:i4>1</vt:i4>
      </vt:variant>
      <vt:variant>
        <vt:lpstr>幻灯片标题</vt:lpstr>
      </vt:variant>
      <vt:variant>
        <vt:i4>57</vt:i4>
      </vt:variant>
    </vt:vector>
  </HeadingPairs>
  <TitlesOfParts>
    <vt:vector size="58" baseType="lpstr">
      <vt:lpstr>聚合</vt:lpstr>
      <vt:lpstr>专业外语</vt:lpstr>
      <vt:lpstr>PART 1  COMPUTER ARCHITETURE AND COMPUTER NETWORK  CHAPTER 2 System Software  2.1  WINDOWS 10  </vt:lpstr>
      <vt:lpstr>KEYWORDS</vt:lpstr>
      <vt:lpstr>幻灯片 4</vt:lpstr>
      <vt:lpstr>2.1 Windows 10</vt:lpstr>
      <vt:lpstr>幻灯片 6</vt:lpstr>
      <vt:lpstr>幻灯片 7</vt:lpstr>
      <vt:lpstr>幻灯片 8</vt:lpstr>
      <vt:lpstr>幻灯片 9</vt:lpstr>
      <vt:lpstr>1. User interface and desktop</vt:lpstr>
      <vt:lpstr>幻灯片 11</vt:lpstr>
      <vt:lpstr>幻灯片 12</vt:lpstr>
      <vt:lpstr>幻灯片 13</vt:lpstr>
      <vt:lpstr>幻灯片 14</vt:lpstr>
      <vt:lpstr>幻灯片 15</vt:lpstr>
      <vt:lpstr>2. Features</vt:lpstr>
      <vt:lpstr>幻灯片 17</vt:lpstr>
      <vt:lpstr>幻灯片 18</vt:lpstr>
      <vt:lpstr>幻灯片 19</vt:lpstr>
      <vt:lpstr>幻灯片 20</vt:lpstr>
      <vt:lpstr>3. Windows 10 Editions </vt:lpstr>
      <vt:lpstr>幻灯片 22</vt:lpstr>
      <vt:lpstr>幻灯片 23</vt:lpstr>
      <vt:lpstr>2.2 UNIX and LINUX</vt:lpstr>
      <vt:lpstr>KEYWORDS</vt:lpstr>
      <vt:lpstr>幻灯片 26</vt:lpstr>
      <vt:lpstr>1. UNIX</vt:lpstr>
      <vt:lpstr>幻灯片 28</vt:lpstr>
      <vt:lpstr>Features：</vt:lpstr>
      <vt:lpstr>幻灯片 30</vt:lpstr>
      <vt:lpstr>幻灯片 31</vt:lpstr>
      <vt:lpstr>幻灯片 32</vt:lpstr>
      <vt:lpstr>2. Linux</vt:lpstr>
      <vt:lpstr>幻灯片 34</vt:lpstr>
      <vt:lpstr>幻灯片 35</vt:lpstr>
      <vt:lpstr>幻灯片 36</vt:lpstr>
      <vt:lpstr>幻灯片 37</vt:lpstr>
      <vt:lpstr>幻灯片 38</vt:lpstr>
      <vt:lpstr>幻灯片 39</vt:lpstr>
      <vt:lpstr>幻灯片 40</vt:lpstr>
      <vt:lpstr>幻灯片 41</vt:lpstr>
      <vt:lpstr>幻灯片 42</vt:lpstr>
      <vt:lpstr>幻灯片 43</vt:lpstr>
      <vt:lpstr>幻灯片 44</vt:lpstr>
      <vt:lpstr>2.3 ANDROID</vt:lpstr>
      <vt:lpstr>KEYWORDS</vt:lpstr>
      <vt:lpstr>幻灯片 47</vt:lpstr>
      <vt:lpstr>幻灯片 48</vt:lpstr>
      <vt:lpstr>幻灯片 49</vt:lpstr>
      <vt:lpstr>幻灯片 50</vt:lpstr>
      <vt:lpstr>幻灯片 51</vt:lpstr>
      <vt:lpstr>幻灯片 52</vt:lpstr>
      <vt:lpstr>幻灯片 53</vt:lpstr>
      <vt:lpstr>幻灯片 54</vt:lpstr>
      <vt:lpstr>幻灯片 55</vt:lpstr>
      <vt:lpstr>幻灯片 56</vt:lpstr>
      <vt:lpstr>幻灯片 57</vt:lpstr>
    </vt:vector>
  </TitlesOfParts>
  <Company>微软中国</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专业外语</dc:title>
  <dc:creator>Administrator</dc:creator>
  <cp:lastModifiedBy>Administrator</cp:lastModifiedBy>
  <cp:revision>69</cp:revision>
  <dcterms:created xsi:type="dcterms:W3CDTF">2023-01-17T01:06:14Z</dcterms:created>
  <dcterms:modified xsi:type="dcterms:W3CDTF">2023-02-27T02:07:45Z</dcterms:modified>
</cp:coreProperties>
</file>

<file path=docProps/thumbnail.jpeg>
</file>